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embeddedFontLst>
    <p:embeddedFont>
      <p:font typeface="Libre Baskerville" charset="0"/>
      <p:regular r:id="rId19"/>
      <p:bold r:id="rId20"/>
      <p:italic r:id="rId21"/>
    </p:embeddedFont>
    <p:embeddedFont>
      <p:font typeface="Source Sans Pro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294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72880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9" name="Shape 1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blipFill rotWithShape="1">
          <a:blip r:embed="rId2">
            <a:alphaModFix/>
          </a:blip>
          <a:tile tx="0" ty="0" sx="55000" sy="55000" flip="none" algn="tl"/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65313" y="69754"/>
            <a:ext cx="9013371" cy="6692200"/>
          </a:xfrm>
          <a:prstGeom prst="roundRect">
            <a:avLst>
              <a:gd name="adj" fmla="val 4929"/>
            </a:avLst>
          </a:prstGeom>
          <a:blipFill rotWithShape="1">
            <a:blip r:embed="rId2">
              <a:alphaModFix/>
            </a:blip>
            <a:tile tx="0" ty="0" sx="55000" sy="55000" flip="none" algn="tl"/>
          </a:blipFill>
          <a:ln w="9525" cap="sq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295400" y="3200400"/>
            <a:ext cx="64007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580"/>
              </a:spcBef>
              <a:buClr>
                <a:schemeClr val="accent1"/>
              </a:buClr>
              <a:buFont typeface="Noto Symbol"/>
              <a:buNone/>
              <a:defRPr/>
            </a:lvl1pPr>
            <a:lvl2pPr marL="457200" marR="0" lvl="1" indent="0" algn="ctr" rtl="0">
              <a:spcBef>
                <a:spcPts val="370"/>
              </a:spcBef>
              <a:buClr>
                <a:schemeClr val="accent2"/>
              </a:buClr>
              <a:buFont typeface="Noto Symbol"/>
              <a:buNone/>
              <a:defRPr/>
            </a:lvl2pPr>
            <a:lvl3pPr marL="914400" marR="0" lvl="2" indent="0" algn="ctr" rtl="0">
              <a:spcBef>
                <a:spcPts val="370"/>
              </a:spcBef>
              <a:buClr>
                <a:srgbClr val="C5C5D7"/>
              </a:buClr>
              <a:buFont typeface="Noto Symbol"/>
              <a:buNone/>
              <a:defRPr/>
            </a:lvl3pPr>
            <a:lvl4pPr marL="1371600" marR="0" lvl="3" indent="0" algn="ctr" rtl="0">
              <a:spcBef>
                <a:spcPts val="370"/>
              </a:spcBef>
              <a:buClr>
                <a:schemeClr val="accent3"/>
              </a:buClr>
              <a:buFont typeface="Noto Symbol"/>
              <a:buNone/>
              <a:defRPr/>
            </a:lvl4pPr>
            <a:lvl5pPr marL="1828800" marR="0" lvl="4" indent="0" algn="ctr" rtl="0">
              <a:spcBef>
                <a:spcPts val="370"/>
              </a:spcBef>
              <a:buClr>
                <a:schemeClr val="accent3"/>
              </a:buClr>
              <a:buFont typeface="Libre Baskerville"/>
              <a:buNone/>
              <a:defRPr/>
            </a:lvl5pPr>
            <a:lvl6pPr marL="2286000" marR="0" lvl="5" indent="0" algn="ctr" rtl="0">
              <a:spcBef>
                <a:spcPts val="370"/>
              </a:spcBef>
              <a:buClr>
                <a:schemeClr val="accent3"/>
              </a:buClr>
              <a:buFont typeface="Libre Baskerville"/>
              <a:buNone/>
              <a:defRPr/>
            </a:lvl6pPr>
            <a:lvl7pPr marL="2743200" marR="0" lvl="6" indent="0" algn="ctr" rtl="0">
              <a:spcBef>
                <a:spcPts val="370"/>
              </a:spcBef>
              <a:buClr>
                <a:schemeClr val="accent2"/>
              </a:buClr>
              <a:buFont typeface="Libre Baskerville"/>
              <a:buNone/>
              <a:defRPr/>
            </a:lvl7pPr>
            <a:lvl8pPr marL="3200400" marR="0" lvl="7" indent="0" algn="ctr" rtl="0">
              <a:spcBef>
                <a:spcPts val="370"/>
              </a:spcBef>
              <a:buClr>
                <a:srgbClr val="C5C5D7"/>
              </a:buClr>
              <a:buFont typeface="Libre Baskerville"/>
              <a:buNone/>
              <a:defRPr/>
            </a:lvl8pPr>
            <a:lvl9pPr marL="3657600" marR="0" lvl="8" indent="0" algn="ctr" rtl="0">
              <a:spcBef>
                <a:spcPts val="370"/>
              </a:spcBef>
              <a:buClr>
                <a:srgbClr val="BFD4D6"/>
              </a:buClr>
              <a:buFont typeface="Libre Baskerville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62930" y="1449303"/>
            <a:ext cx="9021537" cy="1527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62930" y="1396720"/>
            <a:ext cx="9021537" cy="120580"/>
          </a:xfrm>
          <a:prstGeom prst="rect">
            <a:avLst/>
          </a:prstGeom>
          <a:solidFill>
            <a:srgbClr val="C5C5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62930" y="2976649"/>
            <a:ext cx="9021537" cy="1105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457200" y="1505929"/>
            <a:ext cx="82296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Source Sans Pr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09477" y="2194563"/>
            <a:ext cx="5851525" cy="2011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7699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bg>
      <p:bgPr>
        <a:blipFill rotWithShape="1">
          <a:blip r:embed="rId2">
            <a:alphaModFix/>
          </a:blip>
          <a:tile tx="0" ty="0" sx="55000" sy="55000" flip="none" algn="tl"/>
        </a:blip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2" name="Shape 32"/>
          <p:cNvSpPr/>
          <p:nvPr/>
        </p:nvSpPr>
        <p:spPr>
          <a:xfrm>
            <a:off x="65313" y="69754"/>
            <a:ext cx="9013371" cy="6692200"/>
          </a:xfrm>
          <a:prstGeom prst="roundRect">
            <a:avLst>
              <a:gd name="adj" fmla="val 4929"/>
            </a:avLst>
          </a:prstGeom>
          <a:blipFill rotWithShape="1">
            <a:blip r:embed="rId2">
              <a:alphaModFix/>
            </a:blip>
            <a:tile tx="0" ty="0" sx="55000" sy="55000" flip="none" algn="tl"/>
          </a:blipFill>
          <a:ln w="9525" cap="sq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722312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22312" y="2547938"/>
            <a:ext cx="7772400" cy="13382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Libre Baskerville"/>
              <a:buNone/>
              <a:defRPr/>
            </a:lvl1pPr>
            <a:lvl2pPr lvl="1" rtl="0">
              <a:spcBef>
                <a:spcPts val="0"/>
              </a:spcBef>
              <a:buClr>
                <a:srgbClr val="888888"/>
              </a:buClr>
              <a:buFont typeface="Libre Baskerville"/>
              <a:buNone/>
              <a:defRPr/>
            </a:lvl2pPr>
            <a:lvl3pPr lvl="2" rtl="0">
              <a:spcBef>
                <a:spcPts val="0"/>
              </a:spcBef>
              <a:buClr>
                <a:srgbClr val="888888"/>
              </a:buClr>
              <a:buFont typeface="Libre Baskerville"/>
              <a:buNone/>
              <a:defRPr/>
            </a:lvl3pPr>
            <a:lvl4pPr lvl="3" rtl="0">
              <a:spcBef>
                <a:spcPts val="0"/>
              </a:spcBef>
              <a:buClr>
                <a:srgbClr val="888888"/>
              </a:buClr>
              <a:buFont typeface="Libre Baskerville"/>
              <a:buNone/>
              <a:defRPr/>
            </a:lvl4pPr>
            <a:lvl5pPr lvl="4" rtl="0">
              <a:spcBef>
                <a:spcPts val="0"/>
              </a:spcBef>
              <a:buClr>
                <a:srgbClr val="888888"/>
              </a:buClr>
              <a:buFont typeface="Libre Baskerville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/>
          <p:nvPr/>
        </p:nvSpPr>
        <p:spPr>
          <a:xfrm rot="10800000" flipH="1">
            <a:off x="69411" y="2376829"/>
            <a:ext cx="9013514" cy="91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69146" y="2341475"/>
            <a:ext cx="9013780" cy="45718"/>
          </a:xfrm>
          <a:prstGeom prst="rect">
            <a:avLst/>
          </a:prstGeom>
          <a:solidFill>
            <a:srgbClr val="C5C5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68305" y="2468880"/>
            <a:ext cx="9014621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40" name="Shape 40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buFont typeface="Libre Baskerville"/>
              <a:buNone/>
              <a:defRPr/>
            </a:lvl2pPr>
            <a:lvl3pPr lvl="2" rtl="0">
              <a:spcBef>
                <a:spcPts val="0"/>
              </a:spcBef>
              <a:buFont typeface="Libre Baskerville"/>
              <a:buNone/>
              <a:defRPr/>
            </a:lvl3pPr>
            <a:lvl4pPr lvl="3" rtl="0">
              <a:spcBef>
                <a:spcPts val="0"/>
              </a:spcBef>
              <a:buFont typeface="Libre Baskerville"/>
              <a:buNone/>
              <a:defRPr/>
            </a:lvl4pPr>
            <a:lvl5pPr lvl="4" rtl="0">
              <a:spcBef>
                <a:spcPts val="0"/>
              </a:spcBef>
              <a:buFont typeface="Libre Baskerville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chemeClr val="accent1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buFont typeface="Libre Baskerville"/>
              <a:buNone/>
              <a:defRPr/>
            </a:lvl2pPr>
            <a:lvl3pPr lvl="2" rtl="0">
              <a:spcBef>
                <a:spcPts val="0"/>
              </a:spcBef>
              <a:buFont typeface="Libre Baskerville"/>
              <a:buNone/>
              <a:defRPr/>
            </a:lvl3pPr>
            <a:lvl4pPr lvl="3" rtl="0">
              <a:spcBef>
                <a:spcPts val="0"/>
              </a:spcBef>
              <a:buFont typeface="Libre Baskerville"/>
              <a:buNone/>
              <a:defRPr/>
            </a:lvl4pPr>
            <a:lvl5pPr lvl="4" rtl="0">
              <a:spcBef>
                <a:spcPts val="0"/>
              </a:spcBef>
              <a:buFont typeface="Libre Baskerville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9144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4953000" y="2247900"/>
            <a:ext cx="3733800" cy="388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64008" y="69754"/>
            <a:ext cx="9013371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914400" y="1600200"/>
            <a:ext cx="1904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Libre Baskerville"/>
              <a:buNone/>
              <a:defRPr/>
            </a:lvl1pPr>
            <a:lvl2pPr lvl="1" rtl="0">
              <a:spcBef>
                <a:spcPts val="0"/>
              </a:spcBef>
              <a:buFont typeface="Libre Baskerville"/>
              <a:buNone/>
              <a:defRPr/>
            </a:lvl2pPr>
            <a:lvl3pPr lvl="2" rtl="0">
              <a:spcBef>
                <a:spcPts val="0"/>
              </a:spcBef>
              <a:buFont typeface="Libre Baskerville"/>
              <a:buNone/>
              <a:defRPr/>
            </a:lvl3pPr>
            <a:lvl4pPr lvl="3" rtl="0">
              <a:spcBef>
                <a:spcPts val="0"/>
              </a:spcBef>
              <a:buFont typeface="Libre Baskerville"/>
              <a:buNone/>
              <a:defRPr/>
            </a:lvl4pPr>
            <a:lvl5pPr lvl="4" rtl="0">
              <a:spcBef>
                <a:spcPts val="0"/>
              </a:spcBef>
              <a:buFont typeface="Libre Baskerville"/>
              <a:buNone/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2971800" y="1600200"/>
            <a:ext cx="5714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14400" y="5445825"/>
            <a:ext cx="7315200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Libre Baskerville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  <p:sp>
        <p:nvSpPr>
          <p:cNvPr id="81" name="Shape 81"/>
          <p:cNvSpPr/>
          <p:nvPr/>
        </p:nvSpPr>
        <p:spPr>
          <a:xfrm rot="10800000" flipH="1">
            <a:off x="68307" y="4683554"/>
            <a:ext cx="9006839" cy="914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508" y="4650473"/>
            <a:ext cx="9006639" cy="45718"/>
          </a:xfrm>
          <a:prstGeom prst="rect">
            <a:avLst/>
          </a:prstGeom>
          <a:solidFill>
            <a:srgbClr val="C5C5D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68509" y="4773223"/>
            <a:ext cx="9006636" cy="488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pic" idx="2"/>
          </p:nvPr>
        </p:nvSpPr>
        <p:spPr>
          <a:xfrm>
            <a:off x="68308" y="66675"/>
            <a:ext cx="9001873" cy="458152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Clr>
                <a:schemeClr val="dk2"/>
              </a:buClr>
              <a:buFont typeface="Libre Baskerville"/>
              <a:buNone/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514599" y="-152399"/>
            <a:ext cx="45720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0" name="Shape 90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7" name="Shape 7"/>
          <p:cNvSpPr/>
          <p:nvPr/>
        </p:nvSpPr>
        <p:spPr>
          <a:xfrm>
            <a:off x="64008" y="69754"/>
            <a:ext cx="9013371" cy="6693408"/>
          </a:xfrm>
          <a:prstGeom prst="roundRect">
            <a:avLst>
              <a:gd name="adj" fmla="val 4929"/>
            </a:avLst>
          </a:prstGeom>
          <a:solidFill>
            <a:schemeClr val="lt1"/>
          </a:solidFill>
          <a:ln w="9525" cap="sq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914400" y="27463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marR="0" lvl="0" indent="-133985" algn="l" rtl="0">
              <a:spcBef>
                <a:spcPts val="580"/>
              </a:spcBef>
              <a:buClr>
                <a:schemeClr val="accent1"/>
              </a:buClr>
              <a:buFont typeface="Noto Symbol"/>
              <a:buChar char="●"/>
              <a:defRPr/>
            </a:lvl1pPr>
            <a:lvl2pPr marL="548640" marR="0" lvl="1" indent="-101600" algn="l" rtl="0">
              <a:spcBef>
                <a:spcPts val="370"/>
              </a:spcBef>
              <a:buClr>
                <a:schemeClr val="accent2"/>
              </a:buClr>
              <a:buFont typeface="Noto Symbol"/>
              <a:buChar char="●"/>
              <a:defRPr/>
            </a:lvl2pPr>
            <a:lvl3pPr marL="822960" marR="0" lvl="2" indent="-130810" algn="l" rtl="0">
              <a:spcBef>
                <a:spcPts val="370"/>
              </a:spcBef>
              <a:buClr>
                <a:srgbClr val="C5C5D7"/>
              </a:buClr>
              <a:buFont typeface="Noto Symbol"/>
              <a:buChar char="●"/>
              <a:defRPr/>
            </a:lvl3pPr>
            <a:lvl4pPr marL="1097280" marR="0" lvl="3" indent="-132080" algn="l" rtl="0">
              <a:spcBef>
                <a:spcPts val="370"/>
              </a:spcBef>
              <a:buClr>
                <a:schemeClr val="accent3"/>
              </a:buClr>
              <a:buFont typeface="Noto Symbol"/>
              <a:buChar char="●"/>
              <a:defRPr/>
            </a:lvl4pPr>
            <a:lvl5pPr marL="1371600" marR="0" lvl="4" indent="-10160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o"/>
              <a:defRPr/>
            </a:lvl5pPr>
            <a:lvl6pPr marL="1645920" marR="0" lvl="5" indent="-121920" algn="l" rtl="0">
              <a:spcBef>
                <a:spcPts val="370"/>
              </a:spcBef>
              <a:buClr>
                <a:schemeClr val="accent3"/>
              </a:buClr>
              <a:buFont typeface="Libre Baskerville"/>
              <a:buChar char="•"/>
              <a:defRPr/>
            </a:lvl6pPr>
            <a:lvl7pPr marL="1920240" marR="0" lvl="6" indent="-116839" algn="l" rtl="0">
              <a:spcBef>
                <a:spcPts val="370"/>
              </a:spcBef>
              <a:buClr>
                <a:schemeClr val="accent2"/>
              </a:buClr>
              <a:buFont typeface="Libre Baskerville"/>
              <a:buChar char="•"/>
              <a:defRPr/>
            </a:lvl7pPr>
            <a:lvl8pPr marL="2194560" marR="0" lvl="7" indent="-124460" algn="l" rtl="0">
              <a:spcBef>
                <a:spcPts val="370"/>
              </a:spcBef>
              <a:buClr>
                <a:srgbClr val="C5C5D7"/>
              </a:buClr>
              <a:buFont typeface="Libre Baskerville"/>
              <a:buChar char="•"/>
              <a:defRPr/>
            </a:lvl8pPr>
            <a:lvl9pPr marL="2468880" marR="0" lvl="8" indent="-119379" algn="l" rtl="0">
              <a:spcBef>
                <a:spcPts val="370"/>
              </a:spcBef>
              <a:buClr>
                <a:srgbClr val="BFD4D6"/>
              </a:buClr>
              <a:buFont typeface="Libre Baskerville"/>
              <a:buChar char="•"/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3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91425" tIns="91425" rIns="91425" bIns="91425" anchor="ctr" anchorCtr="1">
            <a:noAutofit/>
          </a:bodyPr>
          <a:lstStyle/>
          <a:p>
            <a:pPr marL="0" marR="0" lvl="0" indent="0" algn="ct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0" i="0" u="none" strike="noStrike" cap="non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інтерактивна – </a:t>
            </a:r>
          </a:p>
          <a:p>
            <a:pPr marL="0" marR="0" lvl="0" indent="0" algn="r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0" i="0" u="none" strike="noStrike" cap="non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inter (взаємний), </a:t>
            </a:r>
          </a:p>
          <a:p>
            <a:pPr marL="0" marR="0" lvl="0" indent="0" algn="r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0" i="0" u="none" strike="noStrike" cap="none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act (діяти)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FFFF"/>
              </a:buClr>
              <a:buSzPct val="25000"/>
              <a:buFont typeface="Source Sans Pro"/>
              <a:buNone/>
            </a:pPr>
            <a:r>
              <a:rPr lang="ru-RU" sz="36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Інтерактивні технології – </a:t>
            </a:r>
            <a:br>
              <a:rPr lang="ru-RU" sz="36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технології співпраці </a:t>
            </a:r>
            <a:br>
              <a:rPr lang="ru-RU" sz="36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ru-RU" sz="3600" b="0" i="0" u="none" strike="noStrike" cap="none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Підсумки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Прояснити зміст проробленого</a:t>
            </a:r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Встановити зв’язок між тим, що відомо і що потребує вдосконалення</a:t>
            </a:r>
          </a:p>
          <a:p>
            <a:pPr marL="0" marR="0" lvl="0" indent="0" algn="l" rtl="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Підбити підсумок засвоєння знань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</a:t>
            </a:r>
            <a:r>
              <a:rPr lang="ru-RU" sz="2600" b="1" i="0" u="none" strike="noStrike" cap="none" dirty="0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методи</a:t>
            </a:r>
            <a:endParaRPr lang="ru-RU" sz="2600" b="1" i="0" u="none" strike="noStrike" cap="none" dirty="0">
              <a:solidFill>
                <a:srgbClr val="00206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Перша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стадія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: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виразити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почуття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описовий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характер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коментарів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обговорення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зробленого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Друга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стадія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: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встановлення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причинно-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наслідкових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зв'язків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пошук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альтернативних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рішень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думка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незалежних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експертів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Третя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стадія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: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планування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учнями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подальших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дій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ІНТЕРАКТИВНІ ТЕХНОЛОГІЇ </a:t>
            </a:r>
            <a:b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КООПЕРАТИВНОГО НАВЧАННЯ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робота в парах;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ротаційні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(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змінювані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трійки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два—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чотири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—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всі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разом;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карусель;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спільний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проект;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робота в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малих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групах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акваріум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пошук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інформації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коло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ідей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</a:t>
            </a:r>
          </a:p>
        </p:txBody>
      </p:sp>
      <p:pic>
        <p:nvPicPr>
          <p:cNvPr id="217" name="Shape 2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88224" y="1772816"/>
            <a:ext cx="1873249" cy="1223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2200" y="3212975"/>
            <a:ext cx="2202230" cy="108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60232" y="4509119"/>
            <a:ext cx="1584175" cy="1392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67944" y="4653135"/>
            <a:ext cx="1945124" cy="1297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ТЕХНОЛОГІЇ </a:t>
            </a:r>
            <a:r>
              <a:rPr lang="ru-RU" sz="2800" b="1" i="0" u="none" strike="noStrike" cap="none" dirty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КОЛЕКТИВНО-ГРУПОВОГО </a:t>
            </a:r>
            <a: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НАВЧАННЯ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обговорення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проблеми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в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загальному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колі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мікрофон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незакінчені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речення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мозковий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штурм;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ажурна пилка;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навчаючи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—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вчусь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аналіз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ситуації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розв'язання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проблем;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дерево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рішень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227" name="Shape 2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84367" y="2276872"/>
            <a:ext cx="523874" cy="1171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Shape 2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80112" y="2996951"/>
            <a:ext cx="2016224" cy="1367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Shape 2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80311" y="4581128"/>
            <a:ext cx="1190624" cy="1439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2800" b="1" i="0" u="none" strike="noStrike" cap="none" dirty="0" smtClean="0">
                <a:solidFill>
                  <a:schemeClr val="tx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ТЕХНОЛОГІЇ   </a:t>
            </a:r>
            <a:r>
              <a:rPr lang="ru-RU" sz="2800" b="1" dirty="0" smtClean="0">
                <a:solidFill>
                  <a:schemeClr val="tx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НАВЧАННЯ  У  ГРІ</a:t>
            </a:r>
            <a:endParaRPr lang="ru-RU" sz="2800" b="1" i="0" u="none" strike="noStrike" cap="none" dirty="0">
              <a:solidFill>
                <a:schemeClr val="tx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імітації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</a:t>
            </a:r>
            <a:r>
              <a:rPr lang="ru-RU" sz="2600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ольові</a:t>
            </a:r>
            <a:r>
              <a:rPr lang="ru-RU" sz="2600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ігри</a:t>
            </a:r>
            <a:r>
              <a:rPr lang="ru-RU" sz="26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</a:t>
            </a:r>
            <a:r>
              <a:rPr lang="ru-RU" sz="2600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раматизація</a:t>
            </a:r>
            <a:r>
              <a:rPr lang="ru-RU" sz="2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.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/>
            </a:r>
            <a:b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pic>
        <p:nvPicPr>
          <p:cNvPr id="236" name="Shape 2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76256" y="1988840"/>
            <a:ext cx="1118316" cy="1389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08303" y="3573016"/>
            <a:ext cx="1296143" cy="922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88224" y="4869160"/>
            <a:ext cx="1155700" cy="1038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2800" b="1" i="0" u="none" strike="noStrike" cap="none" dirty="0" smtClean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ТЕХНОЛОГІЇ   </a:t>
            </a:r>
            <a:r>
              <a:rPr lang="ru-RU" sz="2800" b="1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ОПРАЦЮВАННЯ ДИСКУСІЙНИХ ПИТАНЬ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займи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позицію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зміни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позицію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без</a:t>
            </a:r>
            <a:r>
              <a:rPr lang="ru-RU" sz="2800" b="0" i="0" u="none" strike="noStrike" cap="none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перервна</a:t>
            </a:r>
            <a:r>
              <a:rPr lang="ru-RU" sz="28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шкала думок;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 “ПРЕС”;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дискусія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дебати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;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дискусія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в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стилі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8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телевізійного</a:t>
            </a: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ток-шоу.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/>
            </a:r>
            <a:br>
              <a:rPr lang="ru-RU" sz="2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</a:br>
            <a:endParaRPr lang="ru-RU" sz="28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600" b="1" kern="1200" dirty="0">
                <a:solidFill>
                  <a:srgbClr val="C0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ea typeface="+mj-ea"/>
                <a:cs typeface="+mj-cs"/>
              </a:rPr>
              <a:t>Акваріум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2100" lvl="0" indent="-292100" algn="just">
              <a:spcBef>
                <a:spcPts val="0"/>
              </a:spcBef>
              <a:buClr>
                <a:srgbClr val="72A376"/>
              </a:buClr>
              <a:buSzPct val="70000"/>
              <a:buNone/>
              <a:defRPr/>
            </a:pPr>
            <a:r>
              <a:rPr lang="uk-UA" sz="3200" b="1" i="1" kern="12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/>
                <a:ea typeface="+mn-ea"/>
                <a:cs typeface="+mn-cs"/>
              </a:rPr>
              <a:t>Учні об’єднуються в три групи. Дві групи по черзі вирішують проблемне питання. Група експертів оцінює роботу груп, оцінюючи рівень взаємодії в групах та результативність пошуку шляхів вирішення проблеми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57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kern="1200" dirty="0">
                <a:solidFill>
                  <a:srgbClr val="C000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ea typeface="+mj-ea"/>
                <a:cs typeface="+mj-cs"/>
              </a:rPr>
              <a:t>Умови успішного застосування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2100" lvl="0" indent="-292100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itchFamily="2" charset="2"/>
              <a:buChar char="ü"/>
            </a:pPr>
            <a:r>
              <a:rPr lang="uk-UA" sz="3200" kern="12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>Добровільність включення учня в навчальну діяльність;</a:t>
            </a:r>
            <a:endParaRPr lang="ru-RU" sz="3200" kern="1200" dirty="0">
              <a:solidFill>
                <a:prstClr val="black"/>
              </a:solidFill>
              <a:latin typeface="Times New Roman"/>
              <a:ea typeface="+mn-ea"/>
              <a:cs typeface="+mn-cs"/>
            </a:endParaRPr>
          </a:p>
          <a:p>
            <a:pPr marL="292100" lvl="0" indent="-292100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itchFamily="2" charset="2"/>
              <a:buChar char="ü"/>
            </a:pPr>
            <a:r>
              <a:rPr lang="uk-UA" sz="3200" kern="12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>Створення евристичного середовища, дружнього до дитини;</a:t>
            </a:r>
            <a:endParaRPr lang="ru-RU" sz="3200" kern="1200" dirty="0">
              <a:solidFill>
                <a:prstClr val="black"/>
              </a:solidFill>
              <a:latin typeface="Times New Roman"/>
              <a:ea typeface="+mn-ea"/>
              <a:cs typeface="+mn-cs"/>
            </a:endParaRPr>
          </a:p>
          <a:p>
            <a:pPr marL="292100" lvl="0" indent="-292100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itchFamily="2" charset="2"/>
              <a:buChar char="ü"/>
            </a:pPr>
            <a:r>
              <a:rPr lang="uk-UA" sz="3200" kern="12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>Дотримання правил групової роботи;</a:t>
            </a:r>
            <a:endParaRPr lang="ru-RU" sz="3200" kern="1200" dirty="0">
              <a:solidFill>
                <a:prstClr val="black"/>
              </a:solidFill>
              <a:latin typeface="Times New Roman"/>
              <a:ea typeface="+mn-ea"/>
              <a:cs typeface="+mn-cs"/>
            </a:endParaRPr>
          </a:p>
          <a:p>
            <a:pPr marL="292100" lvl="0" indent="-292100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itchFamily="2" charset="2"/>
              <a:buChar char="ü"/>
            </a:pPr>
            <a:r>
              <a:rPr lang="uk-UA" sz="3200" kern="12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>Створення учителем ситуації успіху;</a:t>
            </a:r>
            <a:endParaRPr lang="ru-RU" sz="3200" kern="1200" dirty="0">
              <a:solidFill>
                <a:prstClr val="black"/>
              </a:solidFill>
              <a:latin typeface="Times New Roman"/>
              <a:ea typeface="+mn-ea"/>
              <a:cs typeface="+mn-cs"/>
            </a:endParaRPr>
          </a:p>
          <a:p>
            <a:pPr marL="292100" lvl="0" indent="-292100" fontAlgn="base">
              <a:spcBef>
                <a:spcPct val="0"/>
              </a:spcBef>
              <a:spcAft>
                <a:spcPct val="0"/>
              </a:spcAft>
              <a:buClr>
                <a:srgbClr val="72A376"/>
              </a:buClr>
              <a:buSzPct val="70000"/>
              <a:buFont typeface="Wingdings" pitchFamily="2" charset="2"/>
              <a:buChar char="ü"/>
            </a:pPr>
            <a:r>
              <a:rPr lang="uk-UA" sz="3200" kern="1200" dirty="0">
                <a:solidFill>
                  <a:prstClr val="black"/>
                </a:solidFill>
                <a:latin typeface="Times New Roman"/>
                <a:ea typeface="+mn-ea"/>
                <a:cs typeface="+mn-cs"/>
              </a:rPr>
              <a:t>Мотиваційна установка шляхом проведення моніторингу позитивних змін кожного учасника дискусії; рефлексія. </a:t>
            </a:r>
            <a:endParaRPr lang="ru-RU" sz="3200" kern="1200" dirty="0">
              <a:solidFill>
                <a:prstClr val="black"/>
              </a:solidFill>
              <a:latin typeface="Times New Roman"/>
              <a:ea typeface="+mn-ea"/>
              <a:cs typeface="+mn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2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Shape 107"/>
          <p:cNvGrpSpPr/>
          <p:nvPr/>
        </p:nvGrpSpPr>
        <p:grpSpPr>
          <a:xfrm>
            <a:off x="2043770" y="375"/>
            <a:ext cx="5513656" cy="6125410"/>
            <a:chOff x="1586570" y="375"/>
            <a:chExt cx="5513656" cy="6125410"/>
          </a:xfrm>
        </p:grpSpPr>
        <p:sp>
          <p:nvSpPr>
            <p:cNvPr id="108" name="Shape 108"/>
            <p:cNvSpPr/>
            <p:nvPr/>
          </p:nvSpPr>
          <p:spPr>
            <a:xfrm>
              <a:off x="5610455" y="3688619"/>
              <a:ext cx="91440" cy="687237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45720" y="0"/>
                  </a:moveTo>
                  <a:lnTo>
                    <a:pt x="45720" y="687238"/>
                  </a:lnTo>
                </a:path>
              </a:pathLst>
            </a:custGeom>
            <a:noFill/>
            <a:ln w="12700" cap="flat" cmpd="sng">
              <a:solidFill>
                <a:srgbClr val="4B4C7D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09" name="Shape 109"/>
            <p:cNvSpPr/>
            <p:nvPr/>
          </p:nvSpPr>
          <p:spPr>
            <a:xfrm>
              <a:off x="4212121" y="1500878"/>
              <a:ext cx="1444053" cy="687237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0"/>
                  </a:moveTo>
                  <a:lnTo>
                    <a:pt x="0" y="468332"/>
                  </a:lnTo>
                  <a:lnTo>
                    <a:pt x="1444053" y="468332"/>
                  </a:lnTo>
                  <a:lnTo>
                    <a:pt x="1444053" y="687238"/>
                  </a:lnTo>
                </a:path>
              </a:pathLst>
            </a:custGeom>
            <a:noFill/>
            <a:ln w="12700" cap="flat" cmpd="sng">
              <a:solidFill>
                <a:srgbClr val="42426E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0" name="Shape 110"/>
            <p:cNvSpPr/>
            <p:nvPr/>
          </p:nvSpPr>
          <p:spPr>
            <a:xfrm>
              <a:off x="2722349" y="3688619"/>
              <a:ext cx="91440" cy="687237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45720" y="0"/>
                  </a:moveTo>
                  <a:lnTo>
                    <a:pt x="45720" y="687238"/>
                  </a:lnTo>
                </a:path>
              </a:pathLst>
            </a:custGeom>
            <a:noFill/>
            <a:ln w="12700" cap="flat" cmpd="sng">
              <a:solidFill>
                <a:srgbClr val="4B4C7D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1" name="Shape 111"/>
            <p:cNvSpPr/>
            <p:nvPr/>
          </p:nvSpPr>
          <p:spPr>
            <a:xfrm>
              <a:off x="2768068" y="1500878"/>
              <a:ext cx="1444053" cy="687237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444053" y="0"/>
                  </a:moveTo>
                  <a:lnTo>
                    <a:pt x="1444053" y="468332"/>
                  </a:lnTo>
                  <a:lnTo>
                    <a:pt x="0" y="468332"/>
                  </a:lnTo>
                  <a:lnTo>
                    <a:pt x="0" y="687238"/>
                  </a:lnTo>
                </a:path>
              </a:pathLst>
            </a:custGeom>
            <a:noFill/>
            <a:ln w="12700" cap="flat" cmpd="sng">
              <a:solidFill>
                <a:srgbClr val="42426E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12" name="Shape 112"/>
            <p:cNvSpPr/>
            <p:nvPr/>
          </p:nvSpPr>
          <p:spPr>
            <a:xfrm>
              <a:off x="3030624" y="375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3" name="Shape 113"/>
            <p:cNvSpPr/>
            <p:nvPr/>
          </p:nvSpPr>
          <p:spPr>
            <a:xfrm>
              <a:off x="3293178" y="249803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253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4" name="Shape 114"/>
            <p:cNvSpPr txBox="1"/>
            <p:nvPr/>
          </p:nvSpPr>
          <p:spPr>
            <a:xfrm>
              <a:off x="3293178" y="249803"/>
              <a:ext cx="2362995" cy="1500501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Інтерактивне навчання</a:t>
              </a:r>
            </a:p>
          </p:txBody>
        </p:sp>
        <p:sp>
          <p:nvSpPr>
            <p:cNvPr id="115" name="Shape 115"/>
            <p:cNvSpPr/>
            <p:nvPr/>
          </p:nvSpPr>
          <p:spPr>
            <a:xfrm>
              <a:off x="1586570" y="2188116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6" name="Shape 116"/>
            <p:cNvSpPr/>
            <p:nvPr/>
          </p:nvSpPr>
          <p:spPr>
            <a:xfrm>
              <a:off x="1849125" y="2437542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253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1849125" y="2437542"/>
              <a:ext cx="2362995" cy="1500501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Суть інтерактивного навчання</a:t>
              </a:r>
            </a:p>
          </p:txBody>
        </p:sp>
        <p:sp>
          <p:nvSpPr>
            <p:cNvPr id="118" name="Shape 118"/>
            <p:cNvSpPr/>
            <p:nvPr/>
          </p:nvSpPr>
          <p:spPr>
            <a:xfrm>
              <a:off x="1586570" y="4375857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9" name="Shape 119"/>
            <p:cNvSpPr/>
            <p:nvPr/>
          </p:nvSpPr>
          <p:spPr>
            <a:xfrm>
              <a:off x="1849125" y="4625283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253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1849125" y="4625283"/>
              <a:ext cx="2362995" cy="1500501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Постійна активна взаємодія всіх учасників НВП </a:t>
              </a:r>
            </a:p>
          </p:txBody>
        </p:sp>
        <p:sp>
          <p:nvSpPr>
            <p:cNvPr id="121" name="Shape 121"/>
            <p:cNvSpPr/>
            <p:nvPr/>
          </p:nvSpPr>
          <p:spPr>
            <a:xfrm>
              <a:off x="4474676" y="2188116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737232" y="2437542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253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4737232" y="2437542"/>
              <a:ext cx="2362995" cy="1500501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Організація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630"/>
                </a:spcBef>
                <a:spcAft>
                  <a:spcPts val="63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Інтерактивного навчання</a:t>
              </a:r>
            </a:p>
          </p:txBody>
        </p:sp>
        <p:sp>
          <p:nvSpPr>
            <p:cNvPr id="124" name="Shape 124"/>
            <p:cNvSpPr/>
            <p:nvPr/>
          </p:nvSpPr>
          <p:spPr>
            <a:xfrm>
              <a:off x="4474676" y="4375857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4737232" y="4625283"/>
              <a:ext cx="2362995" cy="1500501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2700" cap="flat" cmpd="sng">
              <a:solidFill>
                <a:srgbClr val="52538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4737232" y="4625283"/>
              <a:ext cx="2362995" cy="1500501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SzPct val="25000"/>
                <a:buNone/>
              </a:pPr>
              <a:r>
                <a:rPr lang="ru-RU" sz="1800" b="0" i="0" u="none" strike="noStrike" cap="none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Моделювання життєвих ситуацій, рольових ігор, вирішення проблем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Класифікація</a:t>
            </a: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інтерактивних</a:t>
            </a: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технологій</a:t>
            </a:r>
            <a:endParaRPr lang="ru-RU" sz="36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32" name="Shape 132"/>
          <p:cNvGrpSpPr/>
          <p:nvPr/>
        </p:nvGrpSpPr>
        <p:grpSpPr>
          <a:xfrm>
            <a:off x="914400" y="75782"/>
            <a:ext cx="7834064" cy="7316034"/>
            <a:chOff x="0" y="-1372017"/>
            <a:chExt cx="7834064" cy="7316034"/>
          </a:xfrm>
        </p:grpSpPr>
        <p:sp>
          <p:nvSpPr>
            <p:cNvPr id="133" name="Shape 133"/>
            <p:cNvSpPr/>
            <p:nvPr/>
          </p:nvSpPr>
          <p:spPr>
            <a:xfrm rot="5400000">
              <a:off x="4393155" y="-1372017"/>
              <a:ext cx="1784151" cy="497433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ADAE7">
                <a:alpha val="89803"/>
              </a:srgbClr>
            </a:solidFill>
            <a:ln w="12700" cap="flat" cmpd="sng">
              <a:solidFill>
                <a:srgbClr val="DADAE7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4" name="Shape 134"/>
            <p:cNvSpPr txBox="1"/>
            <p:nvPr/>
          </p:nvSpPr>
          <p:spPr>
            <a:xfrm>
              <a:off x="2798063" y="-1372017"/>
              <a:ext cx="4974336" cy="4974336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34275" rIns="68575" bIns="34275" anchor="ctr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Технологія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кооперативного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навчання</a:t>
              </a:r>
              <a:endParaRPr lang="ru-RU" sz="1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Технологія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колективно-групового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навчання</a:t>
              </a:r>
              <a:endParaRPr lang="ru-RU" sz="1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Технологія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ситуативного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навчання</a:t>
              </a:r>
              <a:endParaRPr lang="ru-RU" sz="1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27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Технологія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дискусії</a:t>
              </a:r>
              <a:endParaRPr lang="ru-RU" sz="18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0" y="55"/>
              <a:ext cx="2798063" cy="2230189"/>
            </a:xfrm>
            <a:prstGeom prst="roundRect">
              <a:avLst>
                <a:gd name="adj" fmla="val 16667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 txBox="1"/>
            <p:nvPr/>
          </p:nvSpPr>
          <p:spPr>
            <a:xfrm>
              <a:off x="0" y="55"/>
              <a:ext cx="2798063" cy="2230189"/>
            </a:xfrm>
            <a:prstGeom prst="rect">
              <a:avLst/>
            </a:prstGeom>
            <a:noFill/>
            <a:ln>
              <a:noFill/>
            </a:ln>
          </p:spPr>
          <p:txBody>
            <a:bodyPr lIns="102850" tIns="51425" rIns="102850" bIns="5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45"/>
                </a:spcAft>
                <a:buSzPct val="25000"/>
                <a:buNone/>
              </a:pPr>
              <a:r>
                <a:rPr lang="ru-RU" sz="2700" b="0" i="0" u="none" strike="noStrike" cap="none" dirty="0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За метою уроку та формою </a:t>
              </a:r>
              <a:r>
                <a:rPr lang="ru-RU" sz="2700" b="0" i="0" u="none" strike="noStrike" cap="none" dirty="0" err="1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організації</a:t>
              </a:r>
              <a:endParaRPr lang="ru-RU" sz="2700" b="0" i="0" u="none" strike="noStrike" cap="none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 rot="5400000">
              <a:off x="4393155" y="969680"/>
              <a:ext cx="1784151" cy="4974336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ADAE7">
                <a:alpha val="89803"/>
              </a:srgbClr>
            </a:solidFill>
            <a:ln w="12700" cap="flat" cmpd="sng">
              <a:solidFill>
                <a:srgbClr val="DADAE7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 txBox="1"/>
            <p:nvPr/>
          </p:nvSpPr>
          <p:spPr>
            <a:xfrm>
              <a:off x="2721496" y="223075"/>
              <a:ext cx="5112568" cy="5720942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34275" rIns="68575" bIns="34275" anchor="ctr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endParaRPr lang="ru-RU" sz="18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endParaRPr lang="ru-RU" sz="18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 smtClean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Превентивні</a:t>
              </a:r>
              <a:r>
                <a:rPr lang="ru-RU" sz="1800" b="0" i="0" u="none" strike="noStrike" cap="none" dirty="0" smtClean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 smtClean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інтеракції</a:t>
              </a:r>
              <a:r>
                <a:rPr lang="ru-RU" sz="1800" b="0" i="0" u="none" strike="noStrike" cap="none" dirty="0" smtClean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(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тренінги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,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консультації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)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Імітаційні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інтеракції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(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інсценування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,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ділові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ігри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, диспут, “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мозковий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штурм”)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70"/>
                </a:spcBef>
                <a:spcAft>
                  <a:spcPts val="270"/>
                </a:spcAft>
                <a:buClr>
                  <a:schemeClr val="dk1"/>
                </a:buClr>
                <a:buSzPct val="100000"/>
                <a:buFont typeface="Libre Baskerville"/>
                <a:buChar char="•"/>
              </a:pP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Неімітаційні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інтеракції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(</a:t>
              </a:r>
              <a:r>
                <a:rPr lang="ru-RU" sz="1800" b="0" i="0" u="none" strike="noStrike" cap="none" dirty="0" err="1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конференція</a:t>
              </a:r>
              <a:r>
                <a:rPr lang="ru-RU" sz="1800" b="0" i="0" u="none" strike="noStrike" cap="none" dirty="0">
                  <a:solidFill>
                    <a:schemeClr val="dk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, практикум)</a:t>
              </a:r>
            </a:p>
          </p:txBody>
        </p:sp>
        <p:sp>
          <p:nvSpPr>
            <p:cNvPr id="139" name="Shape 139"/>
            <p:cNvSpPr/>
            <p:nvPr/>
          </p:nvSpPr>
          <p:spPr>
            <a:xfrm>
              <a:off x="0" y="2341753"/>
              <a:ext cx="2798063" cy="2230189"/>
            </a:xfrm>
            <a:prstGeom prst="roundRect">
              <a:avLst>
                <a:gd name="adj" fmla="val 16667"/>
              </a:avLst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0" name="Shape 140"/>
            <p:cNvSpPr txBox="1"/>
            <p:nvPr/>
          </p:nvSpPr>
          <p:spPr>
            <a:xfrm>
              <a:off x="0" y="2341753"/>
              <a:ext cx="2798063" cy="2230189"/>
            </a:xfrm>
            <a:prstGeom prst="rect">
              <a:avLst/>
            </a:prstGeom>
            <a:noFill/>
            <a:ln>
              <a:noFill/>
            </a:ln>
          </p:spPr>
          <p:txBody>
            <a:bodyPr lIns="102850" tIns="51425" rIns="102850" bIns="5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945"/>
                </a:spcAft>
                <a:buSzPct val="25000"/>
                <a:buNone/>
              </a:pPr>
              <a:r>
                <a:rPr lang="ru-RU" sz="2700" b="0" i="0" u="none" strike="noStrike" cap="none" dirty="0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За </a:t>
              </a:r>
              <a:r>
                <a:rPr lang="ru-RU" sz="2700" b="0" i="0" u="none" strike="noStrike" cap="none" dirty="0" err="1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розподілом</a:t>
              </a:r>
              <a:r>
                <a:rPr lang="ru-RU" sz="2700" b="0" i="0" u="none" strike="noStrike" cap="none" dirty="0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2700" b="0" i="0" u="none" strike="noStrike" cap="none" dirty="0" err="1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інтерактивних</a:t>
              </a:r>
              <a:r>
                <a:rPr lang="ru-RU" sz="2700" b="0" i="0" u="none" strike="noStrike" cap="none" dirty="0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 </a:t>
              </a:r>
              <a:r>
                <a:rPr lang="ru-RU" sz="2700" b="0" i="0" u="none" strike="noStrike" cap="none" dirty="0" err="1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методів</a:t>
              </a:r>
              <a:endParaRPr lang="ru-RU" sz="2700" b="0" i="0" u="none" strike="noStrike" cap="none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2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Структура уроку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із</a:t>
            </a: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застосуванням</a:t>
            </a: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інтерактивних</a:t>
            </a:r>
            <a:r>
              <a:rPr lang="ru-RU" sz="3600" b="0" i="0" u="none" strike="noStrike" cap="none" dirty="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0" i="0" u="none" strike="noStrike" cap="none" dirty="0" err="1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технологій</a:t>
            </a:r>
            <a:endParaRPr lang="ru-RU" sz="3600" b="0" i="0" u="none" strike="noStrike" cap="none" dirty="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46" name="Shape 146"/>
          <p:cNvGrpSpPr/>
          <p:nvPr/>
        </p:nvGrpSpPr>
        <p:grpSpPr>
          <a:xfrm>
            <a:off x="920358" y="2130116"/>
            <a:ext cx="7760482" cy="3207366"/>
            <a:chOff x="5958" y="682316"/>
            <a:chExt cx="7760482" cy="3207366"/>
          </a:xfrm>
        </p:grpSpPr>
        <p:sp>
          <p:nvSpPr>
            <p:cNvPr id="147" name="Shape 147"/>
            <p:cNvSpPr/>
            <p:nvPr/>
          </p:nvSpPr>
          <p:spPr>
            <a:xfrm>
              <a:off x="2247072" y="1309470"/>
              <a:ext cx="485270" cy="9144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45720"/>
                  </a:moveTo>
                  <a:lnTo>
                    <a:pt x="485270" y="45720"/>
                  </a:lnTo>
                </a:path>
              </a:pathLst>
            </a:custGeom>
            <a:noFill/>
            <a:ln w="9525" cap="flat" cmpd="sng">
              <a:solidFill>
                <a:srgbClr val="52538A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8" name="Shape 148"/>
            <p:cNvSpPr txBox="1"/>
            <p:nvPr/>
          </p:nvSpPr>
          <p:spPr>
            <a:xfrm>
              <a:off x="2476809" y="1352611"/>
              <a:ext cx="25792" cy="5158"/>
            </a:xfrm>
            <a:prstGeom prst="rect">
              <a:avLst/>
            </a:prstGeom>
            <a:noFill/>
            <a:ln>
              <a:noFill/>
            </a:ln>
          </p:spPr>
          <p:txBody>
            <a:bodyPr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75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5958" y="682316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0" name="Shape 150"/>
            <p:cNvSpPr txBox="1"/>
            <p:nvPr/>
          </p:nvSpPr>
          <p:spPr>
            <a:xfrm>
              <a:off x="5958" y="682316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Мотивація</a:t>
              </a:r>
            </a:p>
          </p:txBody>
        </p:sp>
        <p:sp>
          <p:nvSpPr>
            <p:cNvPr id="151" name="Shape 151"/>
            <p:cNvSpPr/>
            <p:nvPr/>
          </p:nvSpPr>
          <p:spPr>
            <a:xfrm>
              <a:off x="5005857" y="1309470"/>
              <a:ext cx="485270" cy="9144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45720"/>
                  </a:moveTo>
                  <a:lnTo>
                    <a:pt x="485270" y="45720"/>
                  </a:lnTo>
                </a:path>
              </a:pathLst>
            </a:custGeom>
            <a:noFill/>
            <a:ln w="9525" cap="flat" cmpd="sng">
              <a:solidFill>
                <a:srgbClr val="52538A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5235594" y="1352611"/>
              <a:ext cx="25792" cy="5158"/>
            </a:xfrm>
            <a:prstGeom prst="rect">
              <a:avLst/>
            </a:prstGeom>
            <a:noFill/>
            <a:ln>
              <a:noFill/>
            </a:ln>
          </p:spPr>
          <p:txBody>
            <a:bodyPr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75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2764741" y="682316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4" name="Shape 154"/>
            <p:cNvSpPr txBox="1"/>
            <p:nvPr/>
          </p:nvSpPr>
          <p:spPr>
            <a:xfrm>
              <a:off x="2764741" y="682316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Оголошення теми та очікуваних результатів</a:t>
              </a:r>
            </a:p>
          </p:txBody>
        </p:sp>
        <p:sp>
          <p:nvSpPr>
            <p:cNvPr id="155" name="Shape 155"/>
            <p:cNvSpPr/>
            <p:nvPr/>
          </p:nvSpPr>
          <p:spPr>
            <a:xfrm>
              <a:off x="1127415" y="2026264"/>
              <a:ext cx="5517569" cy="48527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5517569" y="0"/>
                  </a:moveTo>
                  <a:lnTo>
                    <a:pt x="5517569" y="259735"/>
                  </a:lnTo>
                  <a:lnTo>
                    <a:pt x="0" y="259735"/>
                  </a:lnTo>
                  <a:lnTo>
                    <a:pt x="0" y="485270"/>
                  </a:lnTo>
                </a:path>
              </a:pathLst>
            </a:custGeom>
            <a:noFill/>
            <a:ln w="9525" cap="flat" cmpd="sng">
              <a:solidFill>
                <a:srgbClr val="52538A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6" name="Shape 156"/>
            <p:cNvSpPr txBox="1"/>
            <p:nvPr/>
          </p:nvSpPr>
          <p:spPr>
            <a:xfrm>
              <a:off x="3747658" y="2266319"/>
              <a:ext cx="277080" cy="5158"/>
            </a:xfrm>
            <a:prstGeom prst="rect">
              <a:avLst/>
            </a:prstGeom>
            <a:noFill/>
            <a:ln>
              <a:noFill/>
            </a:ln>
          </p:spPr>
          <p:txBody>
            <a:bodyPr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75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5523526" y="682316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8" name="Shape 158"/>
            <p:cNvSpPr txBox="1"/>
            <p:nvPr/>
          </p:nvSpPr>
          <p:spPr>
            <a:xfrm>
              <a:off x="5523526" y="682316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Надання необхідної інформації</a:t>
              </a:r>
            </a:p>
          </p:txBody>
        </p:sp>
        <p:sp>
          <p:nvSpPr>
            <p:cNvPr id="159" name="Shape 159"/>
            <p:cNvSpPr/>
            <p:nvPr/>
          </p:nvSpPr>
          <p:spPr>
            <a:xfrm>
              <a:off x="2247072" y="3171089"/>
              <a:ext cx="485270" cy="9144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45720"/>
                  </a:moveTo>
                  <a:lnTo>
                    <a:pt x="485270" y="45720"/>
                  </a:lnTo>
                </a:path>
              </a:pathLst>
            </a:custGeom>
            <a:noFill/>
            <a:ln w="9525" cap="flat" cmpd="sng">
              <a:solidFill>
                <a:srgbClr val="52538A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0" name="Shape 160"/>
            <p:cNvSpPr txBox="1"/>
            <p:nvPr/>
          </p:nvSpPr>
          <p:spPr>
            <a:xfrm>
              <a:off x="2476809" y="3214230"/>
              <a:ext cx="25792" cy="5158"/>
            </a:xfrm>
            <a:prstGeom prst="rect">
              <a:avLst/>
            </a:prstGeom>
            <a:noFill/>
            <a:ln>
              <a:noFill/>
            </a:ln>
          </p:spPr>
          <p:txBody>
            <a:bodyPr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75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5958" y="2543934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5958" y="2543934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Інтерактивна вправа</a:t>
              </a:r>
            </a:p>
          </p:txBody>
        </p:sp>
        <p:sp>
          <p:nvSpPr>
            <p:cNvPr id="163" name="Shape 163"/>
            <p:cNvSpPr/>
            <p:nvPr/>
          </p:nvSpPr>
          <p:spPr>
            <a:xfrm>
              <a:off x="5005857" y="3171089"/>
              <a:ext cx="485270" cy="9144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45720"/>
                  </a:moveTo>
                  <a:lnTo>
                    <a:pt x="485270" y="45720"/>
                  </a:lnTo>
                </a:path>
              </a:pathLst>
            </a:custGeom>
            <a:noFill/>
            <a:ln w="9525" cap="flat" cmpd="sng">
              <a:solidFill>
                <a:srgbClr val="52538A"/>
              </a:solidFill>
              <a:prstDash val="solid"/>
              <a:round/>
              <a:headEnd type="none" w="med" len="med"/>
              <a:tailEnd type="stealth" w="lg" len="lg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4" name="Shape 164"/>
            <p:cNvSpPr txBox="1"/>
            <p:nvPr/>
          </p:nvSpPr>
          <p:spPr>
            <a:xfrm>
              <a:off x="5235594" y="3214230"/>
              <a:ext cx="25792" cy="5158"/>
            </a:xfrm>
            <a:prstGeom prst="rect">
              <a:avLst/>
            </a:prstGeom>
            <a:noFill/>
            <a:ln>
              <a:noFill/>
            </a:ln>
          </p:spPr>
          <p:txBody>
            <a:bodyPr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75"/>
                </a:spcAft>
                <a:buNone/>
              </a:pPr>
              <a:endParaRPr sz="5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2764741" y="2543934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6" name="Shape 166"/>
            <p:cNvSpPr txBox="1"/>
            <p:nvPr/>
          </p:nvSpPr>
          <p:spPr>
            <a:xfrm>
              <a:off x="2764741" y="2543934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Рефлексія результатів</a:t>
              </a:r>
            </a:p>
          </p:txBody>
        </p:sp>
        <p:sp>
          <p:nvSpPr>
            <p:cNvPr id="167" name="Shape 167"/>
            <p:cNvSpPr/>
            <p:nvPr/>
          </p:nvSpPr>
          <p:spPr>
            <a:xfrm>
              <a:off x="5523526" y="2543934"/>
              <a:ext cx="2242913" cy="1345748"/>
            </a:xfrm>
            <a:prstGeom prst="rect">
              <a:avLst/>
            </a:prstGeom>
            <a:solidFill>
              <a:srgbClr val="52538A"/>
            </a:solidFill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8" name="Shape 168"/>
            <p:cNvSpPr txBox="1"/>
            <p:nvPr/>
          </p:nvSpPr>
          <p:spPr>
            <a:xfrm>
              <a:off x="5523526" y="2543934"/>
              <a:ext cx="2242913" cy="1345748"/>
            </a:xfrm>
            <a:prstGeom prst="rect">
              <a:avLst/>
            </a:prstGeom>
            <a:noFill/>
            <a:ln>
              <a:noFill/>
            </a:ln>
          </p:spPr>
          <p:txBody>
            <a:bodyPr lIns="135125" tIns="135125" rIns="135125" bIns="1351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65"/>
                </a:spcAft>
                <a:buSzPct val="25000"/>
                <a:buNone/>
              </a:pPr>
              <a:r>
                <a:rPr lang="ru-RU" sz="1900" b="0" i="0" u="none" strike="noStrike" cap="none">
                  <a:solidFill>
                    <a:schemeClr val="lt1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Підсумки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Мотивація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Сфокусувати увагу 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Викликати інтерес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</a:t>
            </a:r>
            <a:r>
              <a:rPr lang="ru-RU" sz="2600" b="1" i="0" u="none" strike="noStrike" cap="none" dirty="0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методи</a:t>
            </a:r>
            <a:endParaRPr lang="ru-RU" sz="2600" b="1" i="0" u="none" strike="noStrike" cap="none" dirty="0">
              <a:solidFill>
                <a:srgbClr val="00206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Коротка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розповідь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вчителя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Демонстрування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наочності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Нескладна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інтерактивна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вправа</a:t>
            </a:r>
            <a:endParaRPr lang="ru-RU" sz="2600" b="0" i="0" u="none" strike="noStrike" cap="none" dirty="0" smtClean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r>
              <a:rPr lang="ru-RU" sz="2600" b="0" i="0" u="none" strike="noStrike" cap="none" dirty="0" smtClean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(“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мозковий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штурм ”, “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мікрофон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”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тощо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Оголошення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теми і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очікуваних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результатів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 dirty="0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Забезпечити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розуміння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: 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змісту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діяльності</a:t>
            </a:r>
            <a:endParaRPr lang="ru-RU" sz="20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результату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діяльності</a:t>
            </a:r>
            <a:endParaRPr lang="ru-RU" sz="20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очікувань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вчителя</a:t>
            </a:r>
            <a:endParaRPr lang="ru-RU" sz="20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182" name="Shape 182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</a:t>
            </a:r>
            <a:r>
              <a:rPr lang="ru-RU" sz="2600" b="1" i="0" u="none" strike="noStrike" cap="none" dirty="0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методи</a:t>
            </a:r>
            <a:endParaRPr lang="ru-RU" sz="2600" b="1" i="0" u="none" strike="noStrike" cap="none" dirty="0">
              <a:solidFill>
                <a:srgbClr val="00206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Оголошення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теми (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увага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на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нові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слова)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Оголошення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про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способи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діяльності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способи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оцінювання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Нескладна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інтерактивна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вправа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(“ знаю-хочу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дізнатися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”, “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наші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очікування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”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тощо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Надання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необхідної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інформації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 dirty="0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Дати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достатньо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інформації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для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ефективного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виконання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завдань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за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мінімально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короткий час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</a:t>
            </a:r>
            <a:r>
              <a:rPr lang="ru-RU" sz="2600" b="1" i="0" u="none" strike="noStrike" cap="none" dirty="0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методи</a:t>
            </a:r>
            <a:endParaRPr lang="ru-RU" sz="2600" b="1" i="0" u="none" strike="noStrike" cap="none" dirty="0">
              <a:solidFill>
                <a:srgbClr val="00206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Міні-лекція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Читання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текстів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посібників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Ознайомлення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з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роздатковим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матеріалом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Робота з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медіатекстами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Застосування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інформаційних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технологій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Інтерактивна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вправа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Засвоєння навчального матеріалу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Досягнення результатів уроку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Прийоми, методи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Інструктаж щодо виконання вправи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Об'єднання в групи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Виконання завдання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Презентація результатів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blipFill rotWithShape="1">
            <a:blip r:embed="rId3">
              <a:alphaModFix/>
            </a:blip>
            <a:tile tx="0" ty="0" sx="70000" sy="70000" flip="none" algn="ctr"/>
          </a:blipFill>
          <a:ln w="9525" cap="flat" cmpd="sng">
            <a:solidFill>
              <a:srgbClr val="32686C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91425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ru-RU" sz="3600" b="0" i="0" u="none" strike="noStrike" cap="none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Рефлексія</a:t>
            </a:r>
            <a:r>
              <a:rPr lang="ru-RU" sz="3600" b="1" i="0" u="none" strike="noStrike" cap="none" dirty="0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ru-RU" sz="3600" b="1" i="0" u="none" strike="noStrike" cap="none" dirty="0" err="1">
                <a:solidFill>
                  <a:srgbClr val="31334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результатів</a:t>
            </a:r>
            <a:endParaRPr lang="ru-RU" sz="3600" b="1" i="0" u="none" strike="noStrike" cap="none" dirty="0">
              <a:solidFill>
                <a:srgbClr val="31334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1" i="0" u="none" strike="noStrike" cap="none">
                <a:solidFill>
                  <a:srgbClr val="C0000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Мета:</a:t>
            </a:r>
          </a:p>
          <a:p>
            <a:pPr marL="0" marR="0" lvl="0" indent="0" algn="l" rtl="0">
              <a:spcBef>
                <a:spcPts val="58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Усвідомлення отриманих результатів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blipFill rotWithShape="1">
            <a:blip r:embed="rId4">
              <a:alphaModFix/>
            </a:blip>
            <a:tile tx="0" ty="0" sx="70000" sy="70000" flip="none" algn="ctr"/>
          </a:blipFill>
          <a:ln w="9525" cap="flat" cmpd="sng">
            <a:solidFill>
              <a:srgbClr val="3F3F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Прийоми</a:t>
            </a:r>
            <a:r>
              <a:rPr lang="ru-RU" sz="2600" b="1" i="0" u="none" strike="noStrike" cap="none" dirty="0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</a:t>
            </a:r>
            <a:r>
              <a:rPr lang="ru-RU" sz="2600" b="1" i="0" u="none" strike="noStrike" cap="none" dirty="0" err="1">
                <a:solidFill>
                  <a:srgbClr val="002060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методи</a:t>
            </a:r>
            <a:endParaRPr lang="ru-RU" sz="2600" b="1" i="0" u="none" strike="noStrike" cap="none" dirty="0">
              <a:solidFill>
                <a:srgbClr val="002060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Індивідуальна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робота</a:t>
            </a: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Робота в парах,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групах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Дискусії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Усна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розповідь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Письмовий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звіт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274320" marR="0" lvl="0" indent="-274320" algn="l" rtl="0">
              <a:spcBef>
                <a:spcPts val="580"/>
              </a:spcBef>
              <a:buClr>
                <a:schemeClr val="accent1"/>
              </a:buClr>
              <a:buSzPct val="85000"/>
              <a:buFont typeface="Noto Symbol"/>
              <a:buChar char="●"/>
            </a:pP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Колективне</a:t>
            </a:r>
            <a:r>
              <a:rPr lang="ru-RU" sz="2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</a:t>
            </a:r>
            <a:r>
              <a:rPr lang="ru-RU" sz="2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обговорення</a:t>
            </a:r>
            <a:endParaRPr lang="ru-RU" sz="2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раведливость">
  <a:themeElements>
    <a:clrScheme name="Городская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485</Words>
  <Application>Microsoft Office PowerPoint</Application>
  <PresentationFormat>Экран (4:3)</PresentationFormat>
  <Paragraphs>130</Paragraphs>
  <Slides>16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Times New Roman</vt:lpstr>
      <vt:lpstr>Wingdings</vt:lpstr>
      <vt:lpstr>Noto Symbol</vt:lpstr>
      <vt:lpstr>Libre Baskerville</vt:lpstr>
      <vt:lpstr>Source Sans Pro</vt:lpstr>
      <vt:lpstr>Справедливость</vt:lpstr>
      <vt:lpstr>Інтерактивні технології –  технології співпраці  </vt:lpstr>
      <vt:lpstr>Презентация PowerPoint</vt:lpstr>
      <vt:lpstr>Класифікація інтерактивних технологій</vt:lpstr>
      <vt:lpstr>Структура уроку із застосуванням інтерактивних технологій</vt:lpstr>
      <vt:lpstr> Мотивація</vt:lpstr>
      <vt:lpstr> Оголошення теми і очікуваних результатів</vt:lpstr>
      <vt:lpstr> Надання необхідної інформації</vt:lpstr>
      <vt:lpstr> Інтерактивна вправа</vt:lpstr>
      <vt:lpstr> Рефлексія результатів</vt:lpstr>
      <vt:lpstr> Підсумки</vt:lpstr>
      <vt:lpstr>ІНТЕРАКТИВНІ ТЕХНОЛОГІЇ  КООПЕРАТИВНОГО НАВЧАННЯ</vt:lpstr>
      <vt:lpstr>ТЕХНОЛОГІЇ  КОЛЕКТИВНО-ГРУПОВОГО НАВЧАННЯ</vt:lpstr>
      <vt:lpstr>ТЕХНОЛОГІЇ   НАВЧАННЯ  У  ГРІ</vt:lpstr>
      <vt:lpstr>ТЕХНОЛОГІЇ   ОПРАЦЮВАННЯ ДИСКУСІЙНИХ ПИТАНЬ</vt:lpstr>
      <vt:lpstr>Акваріум</vt:lpstr>
      <vt:lpstr>Умови успішного застосування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Інтерактивні технології –  технології співпраці  </dc:title>
  <cp:lastModifiedBy>zadorozhniy</cp:lastModifiedBy>
  <cp:revision>7</cp:revision>
  <dcterms:modified xsi:type="dcterms:W3CDTF">2016-03-10T17:37:14Z</dcterms:modified>
</cp:coreProperties>
</file>