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8"/>
  </p:notesMasterIdLst>
  <p:handoutMasterIdLst>
    <p:handoutMasterId r:id="rId19"/>
  </p:handoutMasterIdLst>
  <p:sldIdLst>
    <p:sldId id="285" r:id="rId2"/>
    <p:sldId id="286" r:id="rId3"/>
    <p:sldId id="287" r:id="rId4"/>
    <p:sldId id="288" r:id="rId5"/>
    <p:sldId id="289" r:id="rId6"/>
    <p:sldId id="311" r:id="rId7"/>
    <p:sldId id="290" r:id="rId8"/>
    <p:sldId id="308" r:id="rId9"/>
    <p:sldId id="291" r:id="rId10"/>
    <p:sldId id="297" r:id="rId11"/>
    <p:sldId id="300" r:id="rId12"/>
    <p:sldId id="301" r:id="rId13"/>
    <p:sldId id="302" r:id="rId14"/>
    <p:sldId id="303" r:id="rId15"/>
    <p:sldId id="304" r:id="rId16"/>
    <p:sldId id="30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06219-0757-4AAC-9486-859C62DC1DC5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E8348-A880-47CD-AED4-6B8C1FF7AA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9112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5A206-76A2-4F3D-83FF-E30033B22A3F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19CD4-3818-4AC8-A232-A23EA42A7D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26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06D9C-9228-4ABA-9D15-0B522E12A5C4}" type="slidenum">
              <a:rPr lang="uk-UA" smtClean="0"/>
              <a:pPr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2096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712BE-F739-48B9-91C6-2C6BCE183572}" type="datetime1">
              <a:rPr lang="ru-RU" smtClean="0"/>
              <a:pPr/>
              <a:t>03.01.2016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17E1-6C34-4FCF-AD2C-D83CE6E230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8561142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833D-8F03-4FCD-B1C1-ACFEA445DA2D}" type="datetime1">
              <a:rPr lang="ru-RU" smtClean="0"/>
              <a:pPr/>
              <a:t>03.01.2016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17E1-6C34-4FCF-AD2C-D83CE6E230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9417653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4E59-CE17-4630-BB55-30BD79B86EC4}" type="datetime1">
              <a:rPr lang="ru-RU" smtClean="0"/>
              <a:pPr/>
              <a:t>03.01.2016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17E1-6C34-4FCF-AD2C-D83CE6E230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4538243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DECC-EFEF-4B69-80CD-FDEC3870E52E}" type="datetime1">
              <a:rPr lang="ru-RU" smtClean="0"/>
              <a:pPr/>
              <a:t>03.01.2016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17E1-6C34-4FCF-AD2C-D83CE6E230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5086476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E227-4800-4673-AD9B-BE9C6CA08F2A}" type="datetime1">
              <a:rPr lang="ru-RU" smtClean="0"/>
              <a:pPr/>
              <a:t>03.01.2016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17E1-6C34-4FCF-AD2C-D83CE6E230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638566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2BF6-7A70-4C6C-B377-64CFA38CA8F1}" type="datetime1">
              <a:rPr lang="ru-RU" smtClean="0"/>
              <a:pPr/>
              <a:t>03.01.2016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17E1-6C34-4FCF-AD2C-D83CE6E230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27710915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AEE2-E6CC-4405-80F0-C7EE923D6C46}" type="datetime1">
              <a:rPr lang="ru-RU" smtClean="0"/>
              <a:pPr/>
              <a:t>03.01.2016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17E1-6C34-4FCF-AD2C-D83CE6E230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76603818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B817-3F4E-4126-A1E0-682461716E94}" type="datetime1">
              <a:rPr lang="ru-RU" smtClean="0"/>
              <a:pPr/>
              <a:t>03.01.2016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17E1-6C34-4FCF-AD2C-D83CE6E230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7071013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6A7E-09D2-42C9-A014-DB07B09EE766}" type="datetime1">
              <a:rPr lang="ru-RU" smtClean="0"/>
              <a:pPr/>
              <a:t>03.01.2016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17E1-6C34-4FCF-AD2C-D83CE6E230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5482614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C277-2F3A-402C-873F-2F4112EC94CB}" type="datetime1">
              <a:rPr lang="ru-RU" smtClean="0"/>
              <a:pPr/>
              <a:t>03.01.2016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17E1-6C34-4FCF-AD2C-D83CE6E230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8557370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D1FF6-D15C-4D8E-9BD1-F6A3212FFB53}" type="datetime1">
              <a:rPr lang="ru-RU" smtClean="0"/>
              <a:pPr/>
              <a:t>03.01.2016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17E1-6C34-4FCF-AD2C-D83CE6E230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538464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14AF5-18D7-4A69-A102-927AF10B7989}" type="datetime1">
              <a:rPr lang="ru-RU" smtClean="0"/>
              <a:pPr/>
              <a:t>03.01.2016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C17E1-6C34-4FCF-AD2C-D83CE6E230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3791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 spd="slow">
    <p:wipe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inguist.ua/" TargetMode="Externa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acebook.com/mmpublicationsa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mmpublications@ukr.ne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Linguist.Ukraine" TargetMode="External"/><Relationship Id="rId5" Type="http://schemas.openxmlformats.org/officeDocument/2006/relationships/hyperlink" Target="http://www.linguist.ua/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vk.com/mmpublicationsu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841" y="2492897"/>
            <a:ext cx="8229600" cy="1935088"/>
          </a:xfrm>
        </p:spPr>
        <p:txBody>
          <a:bodyPr>
            <a:noAutofit/>
          </a:bodyPr>
          <a:lstStyle/>
          <a:p>
            <a:r>
              <a:rPr lang="uk-UA" sz="8800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ДПА 2016</a:t>
            </a:r>
            <a:endParaRPr lang="ru-RU" sz="8800" b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077918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rgbClr val="FF0000"/>
                </a:solidFill>
              </a:rPr>
              <a:t>MM Publications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79512" y="1752601"/>
            <a:ext cx="87326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dirty="0" smtClean="0"/>
              <a:t>Видавництво, що спеціалізується на розробці високоякісних та інноваційних матеріалів з англійської мови;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uk-UA" dirty="0" smtClean="0"/>
          </a:p>
          <a:p>
            <a:pPr algn="ctr"/>
            <a:r>
              <a:rPr lang="uk-UA" dirty="0" smtClean="0"/>
              <a:t>Співпрацює з Міністерствами освіти багатьох країн світу з метою розробки та адміністрування іспитів;</a:t>
            </a:r>
          </a:p>
        </p:txBody>
      </p:sp>
    </p:spTree>
    <p:extLst>
      <p:ext uri="{BB962C8B-B14F-4D97-AF65-F5344CB8AC3E}">
        <p14:creationId xmlns:p14="http://schemas.microsoft.com/office/powerpoint/2010/main" xmlns="" val="42800974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>
                <a:solidFill>
                  <a:srgbClr val="FF0000"/>
                </a:solidFill>
              </a:rPr>
              <a:t>Матеріали та ресурси для підготовки до ДПА 2016</a:t>
            </a: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1600200"/>
            <a:ext cx="4474840" cy="506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b="1" i="1" dirty="0" smtClean="0"/>
              <a:t>Спеціально підготовлені посібники від видавництва </a:t>
            </a:r>
            <a:r>
              <a:rPr lang="en-US" b="1" i="1" dirty="0" smtClean="0"/>
              <a:t>MM Publications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400" dirty="0" smtClean="0"/>
              <a:t>Тренувальні тести для учнів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400" dirty="0" smtClean="0"/>
              <a:t>Формат та критерії оцінювання тесту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400" dirty="0" smtClean="0"/>
              <a:t>Один розібраний тест з відповідями та стратегіями </a:t>
            </a:r>
            <a:r>
              <a:rPr lang="uk-UA" sz="2400" dirty="0" err="1" smtClean="0"/>
              <a:t>розв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язання</a:t>
            </a:r>
            <a:r>
              <a:rPr lang="uk-UA" sz="2400" dirty="0" smtClean="0"/>
              <a:t> завдань</a:t>
            </a:r>
            <a:endParaRPr lang="ru-RU" sz="24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2494" y="1196752"/>
            <a:ext cx="2519735" cy="349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1" y="3466227"/>
            <a:ext cx="2438201" cy="3386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204021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>
                <a:solidFill>
                  <a:srgbClr val="FF0000"/>
                </a:solidFill>
              </a:rPr>
              <a:t>Матеріали для вчителів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09600" y="17526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Char char="ü"/>
            </a:pPr>
            <a:r>
              <a:rPr lang="uk-UA" smtClean="0"/>
              <a:t> Серія семінарів від методистів видавництва </a:t>
            </a:r>
            <a:r>
              <a:rPr lang="en-US" smtClean="0"/>
              <a:t>MM Publications</a:t>
            </a:r>
            <a:endParaRPr lang="uk-UA" smtClean="0"/>
          </a:p>
          <a:p>
            <a:pPr algn="ctr">
              <a:buFont typeface="Wingdings" panose="05000000000000000000" pitchFamily="2" charset="2"/>
              <a:buChar char="ü"/>
            </a:pPr>
            <a:endParaRPr lang="en-US" smtClean="0"/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mtClean="0"/>
              <a:t>Серія вебінарів від видавництва </a:t>
            </a:r>
            <a:r>
              <a:rPr lang="en-US" smtClean="0"/>
              <a:t>MM Publications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6057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  <a:latin typeface="+mn-lt"/>
              </a:rPr>
              <a:t>Пробне тестування учнів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827584" y="1628801"/>
            <a:ext cx="7704856" cy="3917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dirty="0" smtClean="0"/>
              <a:t>Тестування відбудеться у лютому 2016 року з метою аналізу результатів, покращення адміністрування тестування, виявлення сильних та слабких сторін учнів та подальшого надання методичних вказівок для вчителів щодо підготовки до ДПА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198467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>
                <a:solidFill>
                  <a:srgbClr val="FF0000"/>
                </a:solidFill>
              </a:rPr>
              <a:t>Конкурси для учнів та вчителів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1600201"/>
            <a:ext cx="41868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mtClean="0">
                <a:solidFill>
                  <a:srgbClr val="FF0000"/>
                </a:solidFill>
              </a:rPr>
              <a:t>Ukrainian Culture Time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400" smtClean="0"/>
              <a:t>Ознайомитись з умовами на сайті компанії «Лінгвіст» </a:t>
            </a:r>
            <a:r>
              <a:rPr lang="en-US" sz="2400" smtClean="0">
                <a:hlinkClick r:id="rId5"/>
              </a:rPr>
              <a:t>www.linguist.ua</a:t>
            </a:r>
            <a:r>
              <a:rPr lang="en-US" sz="2400" smtClean="0"/>
              <a:t> </a:t>
            </a:r>
            <a:endParaRPr lang="uk-UA" sz="2400" smtClean="0"/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400" smtClean="0"/>
              <a:t>Скласти 3 креативних завдання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400" smtClean="0"/>
              <a:t>Надіслати на електронну скриньку </a:t>
            </a:r>
            <a:r>
              <a:rPr lang="en-US" sz="2400" smtClean="0"/>
              <a:t>mmpublications@ukr.net</a:t>
            </a:r>
            <a:endParaRPr lang="ru-RU" sz="2400" dirty="0"/>
          </a:p>
        </p:txBody>
      </p:sp>
      <p:sp>
        <p:nvSpPr>
          <p:cNvPr id="9" name="Объект 3"/>
          <p:cNvSpPr txBox="1">
            <a:spLocks/>
          </p:cNvSpPr>
          <p:nvPr/>
        </p:nvSpPr>
        <p:spPr>
          <a:xfrm>
            <a:off x="4648200" y="1600201"/>
            <a:ext cx="4028256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mtClean="0">
                <a:solidFill>
                  <a:srgbClr val="FF0000"/>
                </a:solidFill>
              </a:rPr>
              <a:t>My Motherland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400" smtClean="0"/>
              <a:t>Ознайомитись з умовами на сайті компанії «Лінгвіст»</a:t>
            </a:r>
            <a:r>
              <a:rPr lang="en-US" sz="2400" smtClean="0"/>
              <a:t> </a:t>
            </a:r>
            <a:r>
              <a:rPr lang="en-US" sz="2400" smtClean="0">
                <a:hlinkClick r:id="rId5"/>
              </a:rPr>
              <a:t>www.linguist.ua</a:t>
            </a:r>
            <a:r>
              <a:rPr lang="en-US" sz="2400" smtClean="0"/>
              <a:t> </a:t>
            </a:r>
            <a:endParaRPr lang="uk-UA" sz="2400" smtClean="0"/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400" smtClean="0"/>
              <a:t>Написати твір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400" smtClean="0"/>
              <a:t>Надіслати на електронну скриньку </a:t>
            </a:r>
            <a:r>
              <a:rPr lang="en-US" sz="2400" smtClean="0"/>
              <a:t>mmpublications@ukr.net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7235380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MM Teacher’s Academy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09600" y="17526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dirty="0" smtClean="0"/>
              <a:t>Методичні заходи (практичні семінари, </a:t>
            </a:r>
            <a:r>
              <a:rPr lang="uk-UA" dirty="0" err="1" smtClean="0"/>
              <a:t>воркшопи</a:t>
            </a:r>
            <a:r>
              <a:rPr lang="uk-UA" dirty="0" smtClean="0"/>
              <a:t>, </a:t>
            </a:r>
            <a:r>
              <a:rPr lang="uk-UA" dirty="0" err="1" smtClean="0"/>
              <a:t>вебінари</a:t>
            </a:r>
            <a:r>
              <a:rPr lang="uk-UA" dirty="0" smtClean="0"/>
              <a:t>);</a:t>
            </a:r>
            <a:endParaRPr lang="ru-RU" dirty="0" smtClean="0"/>
          </a:p>
          <a:p>
            <a:pPr algn="ctr"/>
            <a:r>
              <a:rPr lang="uk-UA" dirty="0" smtClean="0"/>
              <a:t>Методичне забезпечення навчального процесу (безкоштовні зразки підручників, наочні матеріали, словники та інше);</a:t>
            </a:r>
            <a:endParaRPr lang="ru-RU" dirty="0" smtClean="0"/>
          </a:p>
          <a:p>
            <a:pPr algn="ctr"/>
            <a:r>
              <a:rPr lang="uk-UA" dirty="0" smtClean="0"/>
              <a:t>Акції та конкурси як для вчителів, так і для учнів;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269360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107504" y="116632"/>
            <a:ext cx="72390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Font typeface="Wingdings" pitchFamily="2" charset="2"/>
              <a:buNone/>
            </a:pPr>
            <a:r>
              <a:rPr lang="en-US" sz="2400" i="1" smtClean="0"/>
              <a:t>Linguist</a:t>
            </a:r>
          </a:p>
          <a:p>
            <a:pPr marL="18288" indent="0">
              <a:buFont typeface="Wingdings" pitchFamily="2" charset="2"/>
              <a:buNone/>
            </a:pPr>
            <a:r>
              <a:rPr lang="en-US" sz="2400" i="1" smtClean="0"/>
              <a:t>Skovorody str. 6, office 44</a:t>
            </a:r>
          </a:p>
          <a:p>
            <a:pPr marL="18288" indent="0">
              <a:buFont typeface="Wingdings" pitchFamily="2" charset="2"/>
              <a:buNone/>
            </a:pPr>
            <a:r>
              <a:rPr lang="en-US" sz="2400" i="1" smtClean="0"/>
              <a:t>Kiev 04070, Ukraine</a:t>
            </a:r>
          </a:p>
          <a:p>
            <a:pPr marL="18288" indent="0">
              <a:buFont typeface="Wingdings" pitchFamily="2" charset="2"/>
              <a:buNone/>
            </a:pPr>
            <a:r>
              <a:rPr lang="en-US" sz="2400" i="1" smtClean="0"/>
              <a:t>tel. +38-044-599-32-28</a:t>
            </a:r>
          </a:p>
          <a:p>
            <a:pPr marL="18288" indent="0">
              <a:buFont typeface="Wingdings" pitchFamily="2" charset="2"/>
              <a:buNone/>
            </a:pPr>
            <a:r>
              <a:rPr lang="en-US" sz="2400" i="1" smtClean="0">
                <a:hlinkClick r:id="rId5"/>
              </a:rPr>
              <a:t>www.linguist.ua</a:t>
            </a:r>
            <a:endParaRPr lang="uk-UA" sz="2400" i="1" smtClean="0"/>
          </a:p>
          <a:p>
            <a:pPr marL="18288" indent="0">
              <a:buFont typeface="Wingdings" pitchFamily="2" charset="2"/>
              <a:buNone/>
            </a:pPr>
            <a:r>
              <a:rPr lang="en-US" sz="2400" i="1" smtClean="0">
                <a:hlinkClick r:id="rId6"/>
              </a:rPr>
              <a:t>https://www.facebook.com/Linguist.Ukraine</a:t>
            </a:r>
            <a:endParaRPr lang="uk-UA" sz="2400" i="1" smtClean="0"/>
          </a:p>
          <a:p>
            <a:pPr marL="18288" indent="0">
              <a:buFont typeface="Wingdings" pitchFamily="2" charset="2"/>
              <a:buNone/>
            </a:pPr>
            <a:r>
              <a:rPr lang="en-US" sz="2400" i="1" smtClean="0"/>
              <a:t>info@linguist.ua</a:t>
            </a:r>
            <a:r>
              <a:rPr lang="en-US" sz="2800" i="1" smtClean="0"/>
              <a:t> </a:t>
            </a:r>
            <a:endParaRPr lang="ru-RU" sz="2800" i="1" smtClean="0"/>
          </a:p>
          <a:p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905000" y="1502923"/>
            <a:ext cx="7239000" cy="484632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8288" indent="0" algn="r">
              <a:buNone/>
            </a:pPr>
            <a:endParaRPr lang="uk-UA" dirty="0" smtClean="0"/>
          </a:p>
          <a:p>
            <a:pPr marL="18288" indent="0" algn="r">
              <a:buNone/>
            </a:pPr>
            <a:endParaRPr lang="uk-UA" dirty="0"/>
          </a:p>
          <a:p>
            <a:pPr marL="18288" indent="0" algn="r">
              <a:buNone/>
            </a:pPr>
            <a:endParaRPr lang="uk-UA" dirty="0" smtClean="0"/>
          </a:p>
          <a:p>
            <a:pPr marL="18288" indent="0" algn="r">
              <a:buNone/>
            </a:pPr>
            <a:r>
              <a:rPr lang="en-US" sz="2400" dirty="0" err="1" smtClean="0"/>
              <a:t>Alina</a:t>
            </a:r>
            <a:r>
              <a:rPr lang="en-US" sz="2400" dirty="0" smtClean="0"/>
              <a:t> </a:t>
            </a:r>
            <a:r>
              <a:rPr lang="en-US" sz="2400" dirty="0" err="1"/>
              <a:t>Koshman</a:t>
            </a:r>
            <a:endParaRPr lang="en-US" sz="2400" dirty="0"/>
          </a:p>
          <a:p>
            <a:pPr marL="18288" indent="0" algn="r">
              <a:buNone/>
            </a:pPr>
            <a:r>
              <a:rPr lang="en-US" sz="2400" dirty="0"/>
              <a:t>MM Publications Consultant in Ukraine</a:t>
            </a:r>
          </a:p>
          <a:p>
            <a:pPr marL="18288" indent="0" algn="r">
              <a:buNone/>
            </a:pPr>
            <a:r>
              <a:rPr lang="en-US" sz="2400" dirty="0"/>
              <a:t>+38(67)325-60-81</a:t>
            </a:r>
          </a:p>
          <a:p>
            <a:pPr marL="18288" indent="0" algn="r">
              <a:buNone/>
            </a:pPr>
            <a:r>
              <a:rPr lang="en-US" sz="2400" dirty="0">
                <a:hlinkClick r:id="rId7"/>
              </a:rPr>
              <a:t>mmpublications@ukr.net</a:t>
            </a:r>
            <a:endParaRPr lang="en-US" sz="2400" dirty="0"/>
          </a:p>
          <a:p>
            <a:pPr marL="18288" indent="0" algn="r">
              <a:buNone/>
            </a:pPr>
            <a:r>
              <a:rPr lang="en-US" altLang="ru-RU" sz="2400" b="1" dirty="0">
                <a:hlinkClick r:id="rId8"/>
              </a:rPr>
              <a:t>http://www.facebook.com/mmpublicationsua</a:t>
            </a:r>
            <a:endParaRPr lang="en-US" sz="2400" dirty="0"/>
          </a:p>
          <a:p>
            <a:pPr marL="18288" indent="0" algn="r">
              <a:buNone/>
            </a:pPr>
            <a:r>
              <a:rPr lang="en-US" sz="2400" dirty="0">
                <a:hlinkClick r:id="rId9"/>
              </a:rPr>
              <a:t>https://vk.com/mmpublicationsua</a:t>
            </a:r>
            <a:endParaRPr lang="en-US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7864508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ДПА 2016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39700038"/>
              </p:ext>
            </p:extLst>
          </p:nvPr>
        </p:nvGraphicFramePr>
        <p:xfrm>
          <a:off x="363133" y="1340768"/>
          <a:ext cx="8549034" cy="44644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49678"/>
                <a:gridCol w="2849678"/>
                <a:gridCol w="2849678"/>
              </a:tblGrid>
              <a:tr h="1054719">
                <a:tc>
                  <a:txBody>
                    <a:bodyPr/>
                    <a:lstStyle/>
                    <a:p>
                      <a:pPr algn="r"/>
                      <a:r>
                        <a:rPr lang="uk-UA" sz="1600" dirty="0" smtClean="0"/>
                        <a:t>Заклад</a:t>
                      </a:r>
                    </a:p>
                    <a:p>
                      <a:r>
                        <a:rPr lang="uk-UA" sz="1600" dirty="0" smtClean="0"/>
                        <a:t>Характеристика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Загальноосвітній навчальний заклад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Спеціалізований навчальний заклад</a:t>
                      </a:r>
                      <a:endParaRPr lang="ru-RU" sz="2000" dirty="0"/>
                    </a:p>
                  </a:txBody>
                  <a:tcPr anchor="ctr"/>
                </a:tc>
              </a:tr>
              <a:tr h="809224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Рівень завдань (за </a:t>
                      </a:r>
                      <a:r>
                        <a:rPr lang="en-US" sz="2000" dirty="0" smtClean="0"/>
                        <a:t>CEFR</a:t>
                      </a:r>
                      <a:r>
                        <a:rPr lang="uk-UA" sz="2000" dirty="0" smtClean="0"/>
                        <a:t>)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В1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В2</a:t>
                      </a:r>
                      <a:endParaRPr lang="ru-RU" sz="2000" dirty="0"/>
                    </a:p>
                  </a:txBody>
                  <a:tcPr anchor="ctr"/>
                </a:tc>
              </a:tr>
              <a:tr h="1200271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Об</a:t>
                      </a:r>
                      <a:r>
                        <a:rPr lang="en-US" sz="2000" dirty="0" smtClean="0"/>
                        <a:t>’</a:t>
                      </a:r>
                      <a:r>
                        <a:rPr lang="uk-UA" sz="2000" dirty="0" smtClean="0"/>
                        <a:t>єкти контролю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Читання, письмо, використання мови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/>
                        <a:t>Читання, письмо, використання мови</a:t>
                      </a:r>
                      <a:endParaRPr lang="ru-RU" sz="2000" dirty="0" smtClean="0"/>
                    </a:p>
                  </a:txBody>
                  <a:tcPr anchor="ctr"/>
                </a:tc>
              </a:tr>
              <a:tr h="563729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Кількість завдань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25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31</a:t>
                      </a:r>
                      <a:endParaRPr lang="ru-RU" sz="2000" dirty="0"/>
                    </a:p>
                  </a:txBody>
                  <a:tcPr anchor="ctr"/>
                </a:tc>
              </a:tr>
              <a:tr h="836553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Максимальна кількість балів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200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200</a:t>
                      </a:r>
                      <a:endParaRPr lang="ru-RU" sz="20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352841" y="1340768"/>
            <a:ext cx="2851007" cy="86409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423321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352841" y="260648"/>
            <a:ext cx="842493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rgbClr val="FF0000"/>
                </a:solidFill>
              </a:rPr>
              <a:t>Розділ </a:t>
            </a:r>
            <a:r>
              <a:rPr lang="en-US" dirty="0" smtClean="0">
                <a:solidFill>
                  <a:srgbClr val="FF0000"/>
                </a:solidFill>
              </a:rPr>
              <a:t>I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Читання</a:t>
            </a:r>
            <a:r>
              <a:rPr lang="ru-RU" dirty="0" smtClean="0">
                <a:solidFill>
                  <a:srgbClr val="FF0000"/>
                </a:solidFill>
              </a:rPr>
              <a:t> та </a:t>
            </a:r>
            <a:r>
              <a:rPr lang="ru-RU" dirty="0" err="1" smtClean="0">
                <a:solidFill>
                  <a:srgbClr val="FF0000"/>
                </a:solidFill>
              </a:rPr>
              <a:t>використання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мови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4392488"/>
          </a:xfrm>
        </p:spPr>
        <p:txBody>
          <a:bodyPr>
            <a:normAutofit fontScale="92500"/>
          </a:bodyPr>
          <a:lstStyle/>
          <a:p>
            <a:pPr algn="ctr">
              <a:buFont typeface="Wingdings" panose="05000000000000000000" pitchFamily="2" charset="2"/>
              <a:buChar char="ü"/>
            </a:pPr>
            <a:r>
              <a:rPr lang="uk-UA" dirty="0" smtClean="0"/>
              <a:t>Об</a:t>
            </a:r>
            <a:r>
              <a:rPr lang="en-US" dirty="0" smtClean="0"/>
              <a:t>‘</a:t>
            </a:r>
            <a:r>
              <a:rPr lang="uk-UA" dirty="0" err="1" smtClean="0"/>
              <a:t>єкт</a:t>
            </a:r>
            <a:r>
              <a:rPr lang="uk-UA" dirty="0" smtClean="0"/>
              <a:t> контролю Розділу </a:t>
            </a:r>
            <a:r>
              <a:rPr lang="en-US" dirty="0" smtClean="0"/>
              <a:t>I: </a:t>
            </a:r>
            <a:r>
              <a:rPr lang="uk-UA" dirty="0" smtClean="0"/>
              <a:t>читання, лексичний та граматичний аспекти через використання мови;</a:t>
            </a:r>
          </a:p>
          <a:p>
            <a:pPr marL="0" indent="0" algn="ctr">
              <a:buNone/>
            </a:pPr>
            <a:endParaRPr lang="uk-UA" dirty="0"/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dirty="0" smtClean="0"/>
              <a:t>Розділ містить 4 завдання (3 з читання, 1 з використання мови);</a:t>
            </a:r>
          </a:p>
          <a:p>
            <a:pPr algn="ctr">
              <a:buFont typeface="Wingdings" panose="05000000000000000000" pitchFamily="2" charset="2"/>
              <a:buChar char="ü"/>
            </a:pPr>
            <a:endParaRPr lang="uk-UA" dirty="0"/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dirty="0" smtClean="0"/>
              <a:t>Тексти можуть містити до 5% незнайомих слів, про значення яких можна здогадатись з контексту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61920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Завдання розділу 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0" y="1556793"/>
            <a:ext cx="4644008" cy="5301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mtClean="0">
                <a:solidFill>
                  <a:srgbClr val="FF0000"/>
                </a:solidFill>
              </a:rPr>
              <a:t>Секція 1</a:t>
            </a:r>
          </a:p>
          <a:p>
            <a:pPr algn="ctr"/>
            <a:r>
              <a:rPr lang="uk-UA" sz="2400" smtClean="0"/>
              <a:t>Форма: завдання множинного вибору до кожного тексту (вибір однієї правильної відповіді з трьох)</a:t>
            </a:r>
          </a:p>
          <a:p>
            <a:pPr algn="ctr"/>
            <a:endParaRPr lang="uk-UA" sz="2400" smtClean="0"/>
          </a:p>
          <a:p>
            <a:pPr algn="ctr"/>
            <a:r>
              <a:rPr lang="uk-UA" sz="2400" smtClean="0"/>
              <a:t>Вид завдання: окремі короткі тексти (інформаційно-вказівні знаки, вивіски, оголошення)</a:t>
            </a:r>
          </a:p>
          <a:p>
            <a:pPr algn="ctr"/>
            <a:r>
              <a:rPr lang="uk-UA" sz="2400" smtClean="0">
                <a:solidFill>
                  <a:srgbClr val="FF0000"/>
                </a:solidFill>
              </a:rPr>
              <a:t>Кількість завдань: 6</a:t>
            </a:r>
          </a:p>
          <a:p>
            <a:pPr algn="ctr"/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88840"/>
            <a:ext cx="4499992" cy="3061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168106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rgbClr val="FF0000"/>
                </a:solidFill>
              </a:rPr>
              <a:t>Завдання розділу 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177988" y="1560204"/>
            <a:ext cx="4355976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dirty="0" smtClean="0">
                <a:solidFill>
                  <a:srgbClr val="FF0000"/>
                </a:solidFill>
              </a:rPr>
              <a:t>Секція 2</a:t>
            </a:r>
          </a:p>
          <a:p>
            <a:pPr algn="ctr"/>
            <a:r>
              <a:rPr lang="uk-UA" sz="2000" dirty="0" smtClean="0"/>
              <a:t>Форма: завдання множинного вибору до тексту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uk-UA" sz="2400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uk-UA" sz="2400" dirty="0" smtClean="0"/>
          </a:p>
          <a:p>
            <a:pPr algn="ctr"/>
            <a:endParaRPr lang="ru-RU" sz="24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9626086"/>
              </p:ext>
            </p:extLst>
          </p:nvPr>
        </p:nvGraphicFramePr>
        <p:xfrm>
          <a:off x="2411574" y="2996952"/>
          <a:ext cx="4139952" cy="27986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9984"/>
                <a:gridCol w="1379984"/>
                <a:gridCol w="1379984"/>
              </a:tblGrid>
              <a:tr h="321702"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В1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В2</a:t>
                      </a:r>
                      <a:endParaRPr lang="ru-RU" sz="1800" dirty="0"/>
                    </a:p>
                  </a:txBody>
                  <a:tcPr anchor="ctr"/>
                </a:tc>
              </a:tr>
              <a:tr h="618212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Вид завдання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Один діалог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Один текст</a:t>
                      </a:r>
                      <a:endParaRPr lang="ru-RU" sz="1800" dirty="0"/>
                    </a:p>
                  </a:txBody>
                  <a:tcPr anchor="ctr"/>
                </a:tc>
              </a:tr>
              <a:tr h="803675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Кількість завдань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4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6</a:t>
                      </a:r>
                      <a:endParaRPr lang="ru-RU" sz="1800" dirty="0"/>
                    </a:p>
                  </a:txBody>
                  <a:tcPr anchor="ctr"/>
                </a:tc>
              </a:tr>
              <a:tr h="989138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Кількість опцій вибору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3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4</a:t>
                      </a:r>
                      <a:endParaRPr lang="ru-RU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991686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595487" y="3492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rgbClr val="FF0000"/>
                </a:solidFill>
              </a:rPr>
              <a:t>Завдання розділу 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9159" y="2240013"/>
            <a:ext cx="4985371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379159" y="1436853"/>
            <a:ext cx="3314328" cy="7402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800" dirty="0" smtClean="0"/>
              <a:t>Завдання рівня В1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6870" y="2208849"/>
            <a:ext cx="4135541" cy="321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6517" y="4937317"/>
            <a:ext cx="2818007" cy="97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Объект 2"/>
          <p:cNvSpPr txBox="1">
            <a:spLocks/>
          </p:cNvSpPr>
          <p:nvPr/>
        </p:nvSpPr>
        <p:spPr>
          <a:xfrm>
            <a:off x="5510759" y="1507821"/>
            <a:ext cx="3314328" cy="7402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800" dirty="0" smtClean="0"/>
              <a:t>Завдання рівня В</a:t>
            </a:r>
            <a:r>
              <a:rPr lang="en-US" sz="2800" dirty="0" smtClean="0"/>
              <a:t>2</a:t>
            </a: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824401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08435" y="41592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rgbClr val="FF0000"/>
                </a:solidFill>
              </a:rPr>
              <a:t>Завдання розділу 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79512" y="1628800"/>
            <a:ext cx="4464496" cy="52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dirty="0" smtClean="0">
                <a:solidFill>
                  <a:srgbClr val="FF0000"/>
                </a:solidFill>
              </a:rPr>
              <a:t>Секція 3</a:t>
            </a:r>
          </a:p>
          <a:p>
            <a:pPr algn="ctr"/>
            <a:r>
              <a:rPr lang="uk-UA" sz="2400" dirty="0" smtClean="0"/>
              <a:t>Форма: завдання альтернативного вибору (правильно</a:t>
            </a:r>
            <a:r>
              <a:rPr lang="en-US" sz="2400" dirty="0" smtClean="0"/>
              <a:t>/</a:t>
            </a:r>
            <a:r>
              <a:rPr lang="uk-UA" sz="2400" dirty="0" smtClean="0"/>
              <a:t>неправильно)</a:t>
            </a:r>
          </a:p>
          <a:p>
            <a:pPr algn="ctr"/>
            <a:r>
              <a:rPr lang="uk-UA" sz="2400" dirty="0" smtClean="0"/>
              <a:t>Вид завдання: один текст, що містить фактичну інформацію</a:t>
            </a:r>
          </a:p>
          <a:p>
            <a:pPr algn="ctr"/>
            <a:r>
              <a:rPr lang="uk-UA" sz="2400" dirty="0" smtClean="0"/>
              <a:t>Кількість завдань до тексту: </a:t>
            </a:r>
            <a:endParaRPr lang="en-US" sz="24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uk-UA" sz="2400" dirty="0" smtClean="0">
                <a:solidFill>
                  <a:srgbClr val="FF0000"/>
                </a:solidFill>
              </a:rPr>
              <a:t>6 для рівня </a:t>
            </a:r>
            <a:r>
              <a:rPr lang="en-US" sz="2400" dirty="0" smtClean="0">
                <a:solidFill>
                  <a:srgbClr val="FF0000"/>
                </a:solidFill>
              </a:rPr>
              <a:t>B1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8 </a:t>
            </a:r>
            <a:r>
              <a:rPr lang="ru-RU" sz="2400" dirty="0" smtClean="0">
                <a:solidFill>
                  <a:srgbClr val="FF0000"/>
                </a:solidFill>
              </a:rPr>
              <a:t>для </a:t>
            </a:r>
            <a:r>
              <a:rPr lang="ru-RU" sz="2400" dirty="0" err="1" smtClean="0">
                <a:solidFill>
                  <a:srgbClr val="FF0000"/>
                </a:solidFill>
              </a:rPr>
              <a:t>рівня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B2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uk-UA" sz="2400" dirty="0" smtClean="0"/>
          </a:p>
          <a:p>
            <a:pPr algn="ctr"/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85160" y="1340767"/>
            <a:ext cx="3952875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212015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uk-UA" dirty="0">
                <a:solidFill>
                  <a:srgbClr val="FF0000"/>
                </a:solidFill>
              </a:rPr>
              <a:t>Завдання розділу </a:t>
            </a:r>
            <a:r>
              <a:rPr lang="en-US" dirty="0">
                <a:solidFill>
                  <a:srgbClr val="FF0000"/>
                </a:solidFill>
              </a:rPr>
              <a:t>I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92510" y="1245558"/>
            <a:ext cx="4248472" cy="5131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dirty="0" smtClean="0">
                <a:solidFill>
                  <a:srgbClr val="FF0000"/>
                </a:solidFill>
              </a:rPr>
              <a:t>Секція 4</a:t>
            </a:r>
          </a:p>
          <a:p>
            <a:pPr algn="ctr"/>
            <a:r>
              <a:rPr lang="uk-UA" sz="2800" dirty="0" smtClean="0"/>
              <a:t>Форма: завдання множинного вибору на заповнення пропусків у тексті</a:t>
            </a:r>
          </a:p>
          <a:p>
            <a:pPr algn="ctr"/>
            <a:r>
              <a:rPr lang="uk-UA" sz="2800" dirty="0" smtClean="0"/>
              <a:t>Вид завдання: описовий або сюжетний текст з пропущеними словами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49905627"/>
              </p:ext>
            </p:extLst>
          </p:nvPr>
        </p:nvGraphicFramePr>
        <p:xfrm>
          <a:off x="4440982" y="2204864"/>
          <a:ext cx="4139952" cy="27986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9984"/>
                <a:gridCol w="1379984"/>
                <a:gridCol w="1379984"/>
              </a:tblGrid>
              <a:tr h="321702"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В1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В2</a:t>
                      </a:r>
                      <a:endParaRPr lang="ru-RU" sz="1800" dirty="0"/>
                    </a:p>
                  </a:txBody>
                  <a:tcPr anchor="ctr"/>
                </a:tc>
              </a:tr>
              <a:tr h="618212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Вид завдання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Один </a:t>
                      </a:r>
                      <a:r>
                        <a:rPr lang="ru-RU" sz="1800" dirty="0" smtClean="0"/>
                        <a:t>текст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Один текст</a:t>
                      </a:r>
                      <a:endParaRPr lang="ru-RU" sz="1800" dirty="0"/>
                    </a:p>
                  </a:txBody>
                  <a:tcPr anchor="ctr"/>
                </a:tc>
              </a:tr>
              <a:tr h="803675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Кількість завдань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8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10</a:t>
                      </a:r>
                      <a:endParaRPr lang="ru-RU" sz="1800" dirty="0"/>
                    </a:p>
                  </a:txBody>
                  <a:tcPr anchor="ctr"/>
                </a:tc>
              </a:tr>
              <a:tr h="989138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Кількість опцій вибору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3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4</a:t>
                      </a:r>
                      <a:endParaRPr lang="ru-RU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001760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841" y="6011248"/>
            <a:ext cx="1440160" cy="6759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2361" y="6029913"/>
            <a:ext cx="1099807" cy="62905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0960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rgbClr val="FF0000"/>
                </a:solidFill>
              </a:rPr>
              <a:t>Завдання розділу </a:t>
            </a:r>
            <a:r>
              <a:rPr lang="en-US" dirty="0" smtClean="0">
                <a:solidFill>
                  <a:srgbClr val="FF0000"/>
                </a:solidFill>
              </a:rPr>
              <a:t>II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09600" y="17526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Char char="ü"/>
            </a:pPr>
            <a:r>
              <a:rPr lang="uk-UA" sz="2800" dirty="0" smtClean="0"/>
              <a:t>Розділ передбачає створення власного писемного висловлювання, а саме написання короткого повідомлення у формі листівки, записки, електронного листа, розповіді або неофіційного листа.</a:t>
            </a:r>
          </a:p>
          <a:p>
            <a:pPr algn="ctr">
              <a:buFont typeface="Wingdings" panose="05000000000000000000" pitchFamily="2" charset="2"/>
              <a:buChar char="ü"/>
            </a:pPr>
            <a:endParaRPr lang="uk-UA" sz="2800" dirty="0" smtClean="0"/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800" dirty="0" smtClean="0"/>
              <a:t>Обсяг повідомлення: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uk-UA" sz="2800" dirty="0" smtClean="0"/>
              <a:t>В1 – 50-80 слів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uk-UA" sz="2800" dirty="0" smtClean="0"/>
              <a:t>  В2 – 80-100 слів</a:t>
            </a:r>
          </a:p>
        </p:txBody>
      </p:sp>
    </p:spTree>
    <p:extLst>
      <p:ext uri="{BB962C8B-B14F-4D97-AF65-F5344CB8AC3E}">
        <p14:creationId xmlns:p14="http://schemas.microsoft.com/office/powerpoint/2010/main" xmlns="" val="13212015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2409</TotalTime>
  <Words>568</Words>
  <Application>Microsoft Office PowerPoint</Application>
  <PresentationFormat>Экран (4:3)</PresentationFormat>
  <Paragraphs>152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ДПА 2016</vt:lpstr>
      <vt:lpstr>ДПА 2016</vt:lpstr>
      <vt:lpstr>Слайд 3</vt:lpstr>
      <vt:lpstr>Завдання розділу I</vt:lpstr>
      <vt:lpstr>Слайд 5</vt:lpstr>
      <vt:lpstr>Слайд 6</vt:lpstr>
      <vt:lpstr>Слайд 7</vt:lpstr>
      <vt:lpstr>Завдання розділу I</vt:lpstr>
      <vt:lpstr>Слайд 9</vt:lpstr>
      <vt:lpstr>Слайд 10</vt:lpstr>
      <vt:lpstr>Слайд 11</vt:lpstr>
      <vt:lpstr>Слайд 12</vt:lpstr>
      <vt:lpstr>Пробне тестування учнів</vt:lpstr>
      <vt:lpstr>Слайд 14</vt:lpstr>
      <vt:lpstr>MM Teacher’s Academy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ДПА 2016</dc:title>
  <dc:creator>Alina Koshman</dc:creator>
  <cp:lastModifiedBy>Админ</cp:lastModifiedBy>
  <cp:revision>80</cp:revision>
  <dcterms:created xsi:type="dcterms:W3CDTF">2015-11-16T14:29:40Z</dcterms:created>
  <dcterms:modified xsi:type="dcterms:W3CDTF">2016-01-03T12:00:18Z</dcterms:modified>
</cp:coreProperties>
</file>